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33" r:id="rId3"/>
    <p:sldId id="264" r:id="rId4"/>
    <p:sldId id="266" r:id="rId5"/>
    <p:sldId id="268" r:id="rId6"/>
    <p:sldId id="312" r:id="rId7"/>
    <p:sldId id="313" r:id="rId8"/>
    <p:sldId id="314" r:id="rId9"/>
    <p:sldId id="315" r:id="rId10"/>
    <p:sldId id="269" r:id="rId11"/>
    <p:sldId id="271" r:id="rId12"/>
    <p:sldId id="272" r:id="rId13"/>
    <p:sldId id="274" r:id="rId14"/>
    <p:sldId id="347" r:id="rId15"/>
    <p:sldId id="348" r:id="rId16"/>
    <p:sldId id="349" r:id="rId17"/>
    <p:sldId id="350" r:id="rId18"/>
    <p:sldId id="351" r:id="rId19"/>
    <p:sldId id="352" r:id="rId20"/>
    <p:sldId id="353" r:id="rId21"/>
    <p:sldId id="281" r:id="rId22"/>
    <p:sldId id="292" r:id="rId23"/>
    <p:sldId id="282" r:id="rId24"/>
    <p:sldId id="316" r:id="rId25"/>
    <p:sldId id="354" r:id="rId26"/>
    <p:sldId id="337" r:id="rId27"/>
    <p:sldId id="355" r:id="rId28"/>
    <p:sldId id="360" r:id="rId29"/>
    <p:sldId id="357" r:id="rId30"/>
    <p:sldId id="358" r:id="rId31"/>
    <p:sldId id="361" r:id="rId32"/>
    <p:sldId id="343" r:id="rId33"/>
    <p:sldId id="362" r:id="rId34"/>
    <p:sldId id="311" r:id="rId35"/>
    <p:sldId id="346" r:id="rId36"/>
    <p:sldId id="286" r:id="rId37"/>
    <p:sldId id="287" r:id="rId38"/>
    <p:sldId id="288" r:id="rId39"/>
    <p:sldId id="289" r:id="rId40"/>
    <p:sldId id="290" r:id="rId41"/>
    <p:sldId id="291" r:id="rId42"/>
    <p:sldId id="294"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C6F1"/>
    <a:srgbClr val="4D476C"/>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9" autoAdjust="0"/>
    <p:restoredTop sz="94660"/>
  </p:normalViewPr>
  <p:slideViewPr>
    <p:cSldViewPr>
      <p:cViewPr varScale="1">
        <p:scale>
          <a:sx n="83" d="100"/>
          <a:sy n="83" d="100"/>
        </p:scale>
        <p:origin x="1613"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77"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Виталий Попов" userId="6733cbaf1d676a63" providerId="LiveId" clId="{76EA76A2-CCC5-4D3C-800B-E3E0ED44C39D}"/>
    <pc:docChg chg="undo custSel addSld modSld">
      <pc:chgData name="Виталий Попов" userId="6733cbaf1d676a63" providerId="LiveId" clId="{76EA76A2-CCC5-4D3C-800B-E3E0ED44C39D}" dt="2021-10-15T06:24:13.692" v="150" actId="20577"/>
      <pc:docMkLst>
        <pc:docMk/>
      </pc:docMkLst>
      <pc:sldChg chg="modSp mod">
        <pc:chgData name="Виталий Попов" userId="6733cbaf1d676a63" providerId="LiveId" clId="{76EA76A2-CCC5-4D3C-800B-E3E0ED44C39D}" dt="2021-10-14T19:48:45.306" v="128" actId="20577"/>
        <pc:sldMkLst>
          <pc:docMk/>
          <pc:sldMk cId="0" sldId="256"/>
        </pc:sldMkLst>
        <pc:spChg chg="mod">
          <ac:chgData name="Виталий Попов" userId="6733cbaf1d676a63" providerId="LiveId" clId="{76EA76A2-CCC5-4D3C-800B-E3E0ED44C39D}" dt="2021-10-14T19:48:45.306" v="128" actId="20577"/>
          <ac:spMkLst>
            <pc:docMk/>
            <pc:sldMk cId="0" sldId="256"/>
            <ac:spMk id="3" creationId="{00000000-0000-0000-0000-000000000000}"/>
          </ac:spMkLst>
        </pc:spChg>
      </pc:sldChg>
      <pc:sldChg chg="modSp mod">
        <pc:chgData name="Виталий Попов" userId="6733cbaf1d676a63" providerId="LiveId" clId="{76EA76A2-CCC5-4D3C-800B-E3E0ED44C39D}" dt="2021-10-15T06:24:13.692" v="150" actId="20577"/>
        <pc:sldMkLst>
          <pc:docMk/>
          <pc:sldMk cId="0" sldId="257"/>
        </pc:sldMkLst>
        <pc:spChg chg="mod">
          <ac:chgData name="Виталий Попов" userId="6733cbaf1d676a63" providerId="LiveId" clId="{76EA76A2-CCC5-4D3C-800B-E3E0ED44C39D}" dt="2021-10-15T06:24:13.692" v="150" actId="20577"/>
          <ac:spMkLst>
            <pc:docMk/>
            <pc:sldMk cId="0" sldId="257"/>
            <ac:spMk id="3" creationId="{00000000-0000-0000-0000-000000000000}"/>
          </ac:spMkLst>
        </pc:spChg>
      </pc:sldChg>
      <pc:sldChg chg="modSp new mod">
        <pc:chgData name="Виталий Попов" userId="6733cbaf1d676a63" providerId="LiveId" clId="{76EA76A2-CCC5-4D3C-800B-E3E0ED44C39D}" dt="2021-10-14T19:24:03.948" v="122" actId="113"/>
        <pc:sldMkLst>
          <pc:docMk/>
          <pc:sldMk cId="2444254896" sldId="292"/>
        </pc:sldMkLst>
        <pc:spChg chg="mod">
          <ac:chgData name="Виталий Попов" userId="6733cbaf1d676a63" providerId="LiveId" clId="{76EA76A2-CCC5-4D3C-800B-E3E0ED44C39D}" dt="2021-10-14T19:24:03.948" v="122" actId="113"/>
          <ac:spMkLst>
            <pc:docMk/>
            <pc:sldMk cId="2444254896" sldId="292"/>
            <ac:spMk id="2" creationId="{95190A6B-CD3C-4123-A426-5D12AF4C1A1F}"/>
          </ac:spMkLst>
        </pc:spChg>
        <pc:spChg chg="mod">
          <ac:chgData name="Виталий Попов" userId="6733cbaf1d676a63" providerId="LiveId" clId="{76EA76A2-CCC5-4D3C-800B-E3E0ED44C39D}" dt="2021-10-14T19:23:49.611" v="121" actId="27636"/>
          <ac:spMkLst>
            <pc:docMk/>
            <pc:sldMk cId="2444254896" sldId="292"/>
            <ac:spMk id="3" creationId="{C9072571-6861-4AAB-B24C-968F36048AE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AECD00-6904-4A8F-AA94-2EEECA596302}" type="datetimeFigureOut">
              <a:rPr lang="ru-RU" smtClean="0"/>
              <a:t>27.01.2023</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67C397-85EF-47EA-894F-BCE248FE3167}" type="slidenum">
              <a:rPr lang="ru-RU" smtClean="0"/>
              <a:t>‹#›</a:t>
            </a:fld>
            <a:endParaRPr lang="ru-RU"/>
          </a:p>
        </p:txBody>
      </p:sp>
    </p:spTree>
    <p:extLst>
      <p:ext uri="{BB962C8B-B14F-4D97-AF65-F5344CB8AC3E}">
        <p14:creationId xmlns:p14="http://schemas.microsoft.com/office/powerpoint/2010/main" val="4039312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5B106E36-FD25-4E2D-B0AA-010F637433A0}" type="datetimeFigureOut">
              <a:rPr lang="ru-RU" smtClean="0"/>
              <a:pPr/>
              <a:t>27.01.2023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27.01.2023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27.01.2023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5B106E36-FD25-4E2D-B0AA-010F637433A0}" type="datetimeFigureOut">
              <a:rPr lang="ru-RU" smtClean="0"/>
              <a:pPr/>
              <a:t>27.01.2023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27.01.2023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5B106E36-FD25-4E2D-B0AA-010F637433A0}" type="datetimeFigureOut">
              <a:rPr lang="ru-RU" smtClean="0"/>
              <a:pPr/>
              <a:t>27.01.2023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5B106E36-FD25-4E2D-B0AA-010F637433A0}" type="datetimeFigureOut">
              <a:rPr lang="ru-RU" smtClean="0"/>
              <a:pPr/>
              <a:t>27.01.2023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5B106E36-FD25-4E2D-B0AA-010F637433A0}" type="datetimeFigureOut">
              <a:rPr lang="ru-RU" smtClean="0"/>
              <a:pPr/>
              <a:t>27.01.2023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27.01.2023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27.01.2023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27.01.2023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l="-4000" r="-4000"/>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27.01.2023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l="-4000" r="-4000"/>
          </a:stretch>
        </a:blipFill>
        <a:effectLst/>
      </p:bgPr>
    </p:bg>
    <p:spTree>
      <p:nvGrpSpPr>
        <p:cNvPr id="1" name=""/>
        <p:cNvGrpSpPr/>
        <p:nvPr/>
      </p:nvGrpSpPr>
      <p:grpSpPr>
        <a:xfrm>
          <a:off x="0" y="0"/>
          <a:ext cx="0" cy="0"/>
          <a:chOff x="0" y="0"/>
          <a:chExt cx="0" cy="0"/>
        </a:xfrm>
      </p:grpSpPr>
      <p:sp>
        <p:nvSpPr>
          <p:cNvPr id="6" name="Заголовок 5"/>
          <p:cNvSpPr>
            <a:spLocks noGrp="1"/>
          </p:cNvSpPr>
          <p:nvPr>
            <p:ph type="ctrTitle"/>
          </p:nvPr>
        </p:nvSpPr>
        <p:spPr>
          <a:xfrm>
            <a:off x="0" y="5445224"/>
            <a:ext cx="9324528" cy="720080"/>
          </a:xfrm>
        </p:spPr>
        <p:txBody>
          <a:bodyPr>
            <a:normAutofit/>
          </a:bodyPr>
          <a:lstStyle/>
          <a:p>
            <a:r>
              <a:rPr lang="ru-RU" sz="4000" dirty="0" smtClean="0">
                <a:solidFill>
                  <a:schemeClr val="bg1"/>
                </a:solidFill>
                <a:latin typeface="Bahnschrift Light Condensed" panose="020B0502040204020203" pitchFamily="34" charset="0"/>
              </a:rPr>
              <a:t>Основы судейства по правилам </a:t>
            </a:r>
            <a:r>
              <a:rPr lang="ru-RU" sz="4000" dirty="0" err="1" smtClean="0">
                <a:solidFill>
                  <a:schemeClr val="bg1"/>
                </a:solidFill>
                <a:latin typeface="Bahnschrift Light Condensed" panose="020B0502040204020203" pitchFamily="34" charset="0"/>
              </a:rPr>
              <a:t>Киокушин</a:t>
            </a:r>
            <a:endParaRPr lang="ru-RU" sz="4000" dirty="0">
              <a:solidFill>
                <a:schemeClr val="bg1"/>
              </a:solidFill>
              <a:latin typeface="Bahnschrift Light Condensed" panose="020B0502040204020203" pitchFamily="34" charset="0"/>
            </a:endParaRPr>
          </a:p>
        </p:txBody>
      </p:sp>
      <p:sp>
        <p:nvSpPr>
          <p:cNvPr id="3" name="Подзаголовок 2"/>
          <p:cNvSpPr>
            <a:spLocks noGrp="1"/>
          </p:cNvSpPr>
          <p:nvPr>
            <p:ph type="subTitle" idx="1"/>
          </p:nvPr>
        </p:nvSpPr>
        <p:spPr>
          <a:xfrm>
            <a:off x="1118964" y="5837591"/>
            <a:ext cx="7086600" cy="936104"/>
          </a:xfrm>
        </p:spPr>
        <p:txBody>
          <a:bodyPr>
            <a:normAutofit/>
          </a:bodyPr>
          <a:lstStyle/>
          <a:p>
            <a:endParaRPr lang="ru-RU" sz="2000" dirty="0">
              <a:solidFill>
                <a:schemeClr val="tx1"/>
              </a:solidFill>
            </a:endParaRPr>
          </a:p>
          <a:p>
            <a:r>
              <a:rPr lang="ru-RU" sz="2000" dirty="0">
                <a:solidFill>
                  <a:schemeClr val="bg1"/>
                </a:solidFill>
                <a:latin typeface="Bahnschrift Light Condensed" panose="020B0502040204020203" pitchFamily="34" charset="0"/>
              </a:rPr>
              <a:t>Составитель: председатель коллегии судей ФКР Попов Виталий Валерьевич</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8229600" cy="1143000"/>
          </a:xfrm>
        </p:spPr>
        <p:txBody>
          <a:bodyPr>
            <a:normAutofit fontScale="90000"/>
          </a:bodyPr>
          <a:lstStyle/>
          <a:p>
            <a:r>
              <a:rPr lang="ru-RU" b="1" dirty="0">
                <a:solidFill>
                  <a:srgbClr val="7030A0"/>
                </a:solidFill>
              </a:rPr>
              <a:t>Членам Судейских бригад запрещается:</a:t>
            </a:r>
            <a:r>
              <a:rPr lang="ru-RU" dirty="0">
                <a:solidFill>
                  <a:srgbClr val="7030A0"/>
                </a:solidFill>
              </a:rPr>
              <a:t/>
            </a:r>
            <a:br>
              <a:rPr lang="ru-RU" dirty="0">
                <a:solidFill>
                  <a:srgbClr val="7030A0"/>
                </a:solidFill>
              </a:rPr>
            </a:br>
            <a:endParaRPr lang="ru-RU" dirty="0">
              <a:solidFill>
                <a:srgbClr val="7030A0"/>
              </a:solidFill>
            </a:endParaRPr>
          </a:p>
        </p:txBody>
      </p:sp>
      <p:sp>
        <p:nvSpPr>
          <p:cNvPr id="3" name="Содержимое 2"/>
          <p:cNvSpPr>
            <a:spLocks noGrp="1"/>
          </p:cNvSpPr>
          <p:nvPr>
            <p:ph idx="1"/>
          </p:nvPr>
        </p:nvSpPr>
        <p:spPr/>
        <p:txBody>
          <a:bodyPr>
            <a:noAutofit/>
          </a:bodyPr>
          <a:lstStyle/>
          <a:p>
            <a:pPr lvl="0"/>
            <a:r>
              <a:rPr lang="ru-RU" sz="1900" dirty="0"/>
              <a:t>во время поединка давать указания или подбадривать соревнующихся участников. Это касается всех членов Судейских бригад, в том числе не занятых непосредственно в данный момент в судействе поединков;</a:t>
            </a:r>
          </a:p>
          <a:p>
            <a:pPr lvl="0"/>
            <a:r>
              <a:rPr lang="ru-RU" sz="1900" dirty="0"/>
              <a:t>во время соревнований вступать в разговоры с посторонними лицами;</a:t>
            </a:r>
          </a:p>
          <a:p>
            <a:pPr lvl="0"/>
            <a:r>
              <a:rPr lang="ru-RU" sz="1900" dirty="0"/>
              <a:t>во время соревнований оставлять свои бригады, переходить в другие бригады или менять других членов Судейской бригады без прямого указания Главного судьи, его Заместителя или Старшего судьи;</a:t>
            </a:r>
          </a:p>
          <a:p>
            <a:pPr lvl="0"/>
            <a:r>
              <a:rPr lang="ru-RU" sz="1900" dirty="0"/>
              <a:t>покидать место соревнований без разрешения Главного судьи, его Заместителя или Старшего судьи;</a:t>
            </a:r>
          </a:p>
          <a:p>
            <a:pPr lvl="0"/>
            <a:r>
              <a:rPr lang="ru-RU" sz="1900" dirty="0"/>
              <a:t>иметь на руках украшения или другие предметы (часы, кольца, перстни, цепочки, браслеты и т.п.)</a:t>
            </a:r>
          </a:p>
          <a:p>
            <a:r>
              <a:rPr lang="ru-RU" sz="1900" dirty="0"/>
              <a:t>В случаях, связанных с временной невозможностью судьей выполнять свои обязанности в полном объеме, они исключаются из состава судейской коллегии до окончания соревнований, т.е. их дальнейшее участие в судействе поединков не допускается.</a:t>
            </a:r>
          </a:p>
          <a:p>
            <a:endParaRPr lang="ru-RU" sz="19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lvl="2" algn="ctr" rtl="0">
              <a:spcBef>
                <a:spcPct val="0"/>
              </a:spcBef>
            </a:pPr>
            <a:r>
              <a:rPr lang="ru-RU" sz="4000" b="1" dirty="0">
                <a:solidFill>
                  <a:srgbClr val="7030A0"/>
                </a:solidFill>
                <a:latin typeface="+mj-lt"/>
              </a:rPr>
              <a:t>Тренеры-секунданты обязаны:</a:t>
            </a:r>
            <a:r>
              <a:rPr lang="ru-RU" sz="1100" dirty="0">
                <a:solidFill>
                  <a:srgbClr val="7030A0"/>
                </a:solidFill>
              </a:rPr>
              <a:t/>
            </a:r>
            <a:br>
              <a:rPr lang="ru-RU" sz="1100" dirty="0">
                <a:solidFill>
                  <a:srgbClr val="7030A0"/>
                </a:solidFill>
              </a:rPr>
            </a:br>
            <a:endParaRPr lang="ru-RU" dirty="0">
              <a:solidFill>
                <a:srgbClr val="7030A0"/>
              </a:solidFill>
            </a:endParaRPr>
          </a:p>
        </p:txBody>
      </p:sp>
      <p:sp>
        <p:nvSpPr>
          <p:cNvPr id="3" name="Содержимое 2"/>
          <p:cNvSpPr>
            <a:spLocks noGrp="1"/>
          </p:cNvSpPr>
          <p:nvPr>
            <p:ph idx="1"/>
          </p:nvPr>
        </p:nvSpPr>
        <p:spPr/>
        <p:txBody>
          <a:bodyPr>
            <a:normAutofit fontScale="85000" lnSpcReduction="20000"/>
          </a:bodyPr>
          <a:lstStyle/>
          <a:p>
            <a:r>
              <a:rPr lang="ru-RU" dirty="0"/>
              <a:t>Тренеры-секунданты обязаны:</a:t>
            </a:r>
          </a:p>
          <a:p>
            <a:pPr lvl="0"/>
            <a:r>
              <a:rPr lang="ru-RU" dirty="0"/>
              <a:t>находиться в специально отведенных местах на краю соревновательной площадки;</a:t>
            </a:r>
          </a:p>
          <a:p>
            <a:pPr lvl="0"/>
            <a:r>
              <a:rPr lang="ru-RU" dirty="0"/>
              <a:t>обращаться и давать указания только своему соревнующемуся участнику. </a:t>
            </a:r>
          </a:p>
          <a:p>
            <a:pPr lvl="0"/>
            <a:r>
              <a:rPr lang="ru-RU" dirty="0"/>
              <a:t>носить официальный костюм с галстуком или спортивную форму, в соответствии с формой представляемой команды. Если секундант сам является участником данных соревнований и одет в доги, при выводе участника он обязан надеть спортивную куртку поверх доги и застегнуть её, а на ноги – спортивную обувь.</a:t>
            </a:r>
          </a:p>
          <a:p>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620688"/>
            <a:ext cx="8229600" cy="1143000"/>
          </a:xfrm>
        </p:spPr>
        <p:txBody>
          <a:bodyPr>
            <a:normAutofit fontScale="90000"/>
          </a:bodyPr>
          <a:lstStyle/>
          <a:p>
            <a:r>
              <a:rPr lang="ru-RU" b="1" dirty="0">
                <a:solidFill>
                  <a:srgbClr val="7030A0"/>
                </a:solidFill>
              </a:rPr>
              <a:t>Тренеру-секунданту </a:t>
            </a:r>
            <a:br>
              <a:rPr lang="ru-RU" b="1" dirty="0">
                <a:solidFill>
                  <a:srgbClr val="7030A0"/>
                </a:solidFill>
              </a:rPr>
            </a:br>
            <a:r>
              <a:rPr lang="ru-RU" b="1" dirty="0">
                <a:solidFill>
                  <a:srgbClr val="7030A0"/>
                </a:solidFill>
              </a:rPr>
              <a:t>запрещается:</a:t>
            </a:r>
            <a:r>
              <a:rPr lang="ru-RU" dirty="0"/>
              <a:t/>
            </a:r>
            <a:br>
              <a:rPr lang="ru-RU" dirty="0"/>
            </a:br>
            <a:endParaRPr lang="ru-RU" dirty="0"/>
          </a:p>
        </p:txBody>
      </p:sp>
      <p:sp>
        <p:nvSpPr>
          <p:cNvPr id="3" name="Содержимое 2"/>
          <p:cNvSpPr>
            <a:spLocks noGrp="1"/>
          </p:cNvSpPr>
          <p:nvPr>
            <p:ph idx="1"/>
          </p:nvPr>
        </p:nvSpPr>
        <p:spPr>
          <a:xfrm>
            <a:off x="467544" y="1772816"/>
            <a:ext cx="8229600" cy="4525963"/>
          </a:xfrm>
        </p:spPr>
        <p:txBody>
          <a:bodyPr>
            <a:normAutofit fontScale="70000" lnSpcReduction="20000"/>
          </a:bodyPr>
          <a:lstStyle/>
          <a:p>
            <a:pPr lvl="0"/>
            <a:r>
              <a:rPr lang="ru-RU" sz="3400" dirty="0"/>
              <a:t>находиться босиком, в сланцах или шлёпанцах; </a:t>
            </a:r>
          </a:p>
          <a:p>
            <a:pPr lvl="0"/>
            <a:r>
              <a:rPr lang="ru-RU" sz="3400" dirty="0"/>
              <a:t>находиться в шортах;</a:t>
            </a:r>
          </a:p>
          <a:p>
            <a:pPr lvl="0"/>
            <a:r>
              <a:rPr lang="ru-RU" sz="3400" dirty="0"/>
              <a:t>находиться с обнажённым торсом;</a:t>
            </a:r>
          </a:p>
          <a:p>
            <a:pPr lvl="0"/>
            <a:r>
              <a:rPr lang="ru-RU" sz="3400" dirty="0"/>
              <a:t>находиться в верхней одежде (пальто, шапка и т.д.);</a:t>
            </a:r>
          </a:p>
          <a:p>
            <a:pPr lvl="0"/>
            <a:r>
              <a:rPr lang="ru-RU" sz="3400" dirty="0"/>
              <a:t>находиться в головном уборе (</a:t>
            </a:r>
            <a:r>
              <a:rPr lang="ru-RU" sz="3400" dirty="0" err="1"/>
              <a:t>бандана</a:t>
            </a:r>
            <a:r>
              <a:rPr lang="ru-RU" sz="3400" dirty="0"/>
              <a:t>, бейсболка и т.п.)</a:t>
            </a:r>
          </a:p>
          <a:p>
            <a:pPr lvl="0"/>
            <a:r>
              <a:rPr lang="ru-RU" sz="3400" dirty="0"/>
              <a:t>выражать свое несогласие вслух и обращаться к официальным лицам, судьям, к сопернику и представителю другой команды, к зрителям;</a:t>
            </a:r>
          </a:p>
          <a:p>
            <a:pPr lvl="0"/>
            <a:r>
              <a:rPr lang="ru-RU" sz="3400" dirty="0"/>
              <a:t>вставать и вскакивать с отведённого места;</a:t>
            </a:r>
          </a:p>
          <a:p>
            <a:pPr lvl="0"/>
            <a:r>
              <a:rPr lang="ru-RU" sz="3400" dirty="0"/>
              <a:t>показывать различные неприличные жесты;</a:t>
            </a:r>
          </a:p>
          <a:p>
            <a:pPr lvl="0"/>
            <a:r>
              <a:rPr lang="ru-RU" sz="3400" dirty="0" err="1"/>
              <a:t>секундировать</a:t>
            </a:r>
            <a:r>
              <a:rPr lang="ru-RU" sz="3400" dirty="0"/>
              <a:t> в доги и в официальной форме судейской коллегии.</a:t>
            </a:r>
          </a:p>
          <a:p>
            <a:endParaRPr lang="ru-RU" sz="3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60648"/>
            <a:ext cx="8229600" cy="1143000"/>
          </a:xfrm>
        </p:spPr>
        <p:txBody>
          <a:bodyPr>
            <a:normAutofit fontScale="90000"/>
          </a:bodyPr>
          <a:lstStyle/>
          <a:p>
            <a:r>
              <a:rPr lang="ru-RU" b="1" dirty="0">
                <a:solidFill>
                  <a:srgbClr val="7030A0"/>
                </a:solidFill>
              </a:rPr>
              <a:t>Соревнования по </a:t>
            </a:r>
            <a:r>
              <a:rPr lang="ru-RU" b="1" dirty="0" err="1">
                <a:solidFill>
                  <a:srgbClr val="7030A0"/>
                </a:solidFill>
              </a:rPr>
              <a:t>кумитэ</a:t>
            </a:r>
            <a:r>
              <a:rPr lang="ru-RU" b="1" dirty="0">
                <a:solidFill>
                  <a:srgbClr val="7030A0"/>
                </a:solidFill>
              </a:rPr>
              <a:t/>
            </a:r>
            <a:br>
              <a:rPr lang="ru-RU" b="1" dirty="0">
                <a:solidFill>
                  <a:srgbClr val="7030A0"/>
                </a:solidFill>
              </a:rPr>
            </a:br>
            <a:r>
              <a:rPr lang="ru-RU" sz="2700" b="1" dirty="0">
                <a:solidFill>
                  <a:srgbClr val="7030A0"/>
                </a:solidFill>
              </a:rPr>
              <a:t>Временной регламент поединка</a:t>
            </a:r>
            <a:r>
              <a:rPr lang="ru-RU" b="1" dirty="0">
                <a:solidFill>
                  <a:srgbClr val="7030A0"/>
                </a:solidFill>
              </a:rPr>
              <a:t/>
            </a:r>
            <a:br>
              <a:rPr lang="ru-RU" b="1" dirty="0">
                <a:solidFill>
                  <a:srgbClr val="7030A0"/>
                </a:solidFill>
              </a:rPr>
            </a:br>
            <a:endParaRPr lang="ru-RU" b="1" dirty="0">
              <a:solidFill>
                <a:srgbClr val="7030A0"/>
              </a:solidFill>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354784248"/>
              </p:ext>
            </p:extLst>
          </p:nvPr>
        </p:nvGraphicFramePr>
        <p:xfrm>
          <a:off x="251520" y="1052736"/>
          <a:ext cx="8640960" cy="5572690"/>
        </p:xfrm>
        <a:graphic>
          <a:graphicData uri="http://schemas.openxmlformats.org/drawingml/2006/table">
            <a:tbl>
              <a:tblPr firstRow="1" bandRow="1">
                <a:tableStyleId>{5C22544A-7EE6-4342-B048-85BDC9FD1C3A}</a:tableStyleId>
              </a:tblPr>
              <a:tblGrid>
                <a:gridCol w="2784309">
                  <a:extLst>
                    <a:ext uri="{9D8B030D-6E8A-4147-A177-3AD203B41FA5}">
                      <a16:colId xmlns="" xmlns:a16="http://schemas.microsoft.com/office/drawing/2014/main" val="20000"/>
                    </a:ext>
                  </a:extLst>
                </a:gridCol>
                <a:gridCol w="2784309">
                  <a:extLst>
                    <a:ext uri="{9D8B030D-6E8A-4147-A177-3AD203B41FA5}">
                      <a16:colId xmlns="" xmlns:a16="http://schemas.microsoft.com/office/drawing/2014/main" val="20001"/>
                    </a:ext>
                  </a:extLst>
                </a:gridCol>
                <a:gridCol w="3072342">
                  <a:extLst>
                    <a:ext uri="{9D8B030D-6E8A-4147-A177-3AD203B41FA5}">
                      <a16:colId xmlns="" xmlns:a16="http://schemas.microsoft.com/office/drawing/2014/main" val="20002"/>
                    </a:ext>
                  </a:extLst>
                </a:gridCol>
              </a:tblGrid>
              <a:tr h="214462">
                <a:tc>
                  <a:txBody>
                    <a:bodyPr/>
                    <a:lstStyle/>
                    <a:p>
                      <a:pPr algn="ctr">
                        <a:lnSpc>
                          <a:spcPct val="115000"/>
                        </a:lnSpc>
                        <a:spcAft>
                          <a:spcPts val="0"/>
                        </a:spcAft>
                        <a:tabLst>
                          <a:tab pos="800100" algn="l"/>
                        </a:tabLst>
                      </a:pPr>
                      <a:r>
                        <a:rPr lang="ru-RU" sz="1200" dirty="0">
                          <a:latin typeface="Times New Roman"/>
                          <a:ea typeface="MS Mincho"/>
                        </a:rPr>
                        <a:t>Возрастная категория</a:t>
                      </a:r>
                      <a:endParaRPr lang="ru-RU" sz="1000" dirty="0">
                        <a:latin typeface="Times New Roman"/>
                        <a:ea typeface="MS Mincho"/>
                      </a:endParaRPr>
                    </a:p>
                  </a:txBody>
                  <a:tcPr marL="68580" marR="68580" marT="0" marB="0" anchor="ctr"/>
                </a:tc>
                <a:tc>
                  <a:txBody>
                    <a:bodyPr/>
                    <a:lstStyle/>
                    <a:p>
                      <a:pPr algn="ctr">
                        <a:lnSpc>
                          <a:spcPct val="115000"/>
                        </a:lnSpc>
                        <a:spcAft>
                          <a:spcPts val="0"/>
                        </a:spcAft>
                        <a:tabLst>
                          <a:tab pos="800100" algn="l"/>
                        </a:tabLst>
                      </a:pPr>
                      <a:r>
                        <a:rPr lang="ru-RU" sz="1200">
                          <a:latin typeface="Times New Roman"/>
                          <a:ea typeface="MS Mincho"/>
                        </a:rPr>
                        <a:t>Отборочные круги</a:t>
                      </a:r>
                      <a:endParaRPr lang="ru-RU" sz="1000">
                        <a:latin typeface="Times New Roman"/>
                        <a:ea typeface="MS Mincho"/>
                      </a:endParaRPr>
                    </a:p>
                  </a:txBody>
                  <a:tcPr marL="68580" marR="68580" marT="0" marB="0" anchor="ctr"/>
                </a:tc>
                <a:tc>
                  <a:txBody>
                    <a:bodyPr/>
                    <a:lstStyle/>
                    <a:p>
                      <a:pPr algn="ctr">
                        <a:lnSpc>
                          <a:spcPct val="115000"/>
                        </a:lnSpc>
                        <a:spcAft>
                          <a:spcPts val="0"/>
                        </a:spcAft>
                        <a:tabLst>
                          <a:tab pos="800100" algn="l"/>
                        </a:tabLst>
                      </a:pPr>
                      <a:r>
                        <a:rPr lang="ru-RU" sz="1200">
                          <a:latin typeface="Times New Roman"/>
                          <a:ea typeface="MS Mincho"/>
                        </a:rPr>
                        <a:t>Основные круги</a:t>
                      </a:r>
                      <a:endParaRPr lang="ru-RU" sz="1000">
                        <a:latin typeface="Times New Roman"/>
                        <a:ea typeface="MS Mincho"/>
                      </a:endParaRPr>
                    </a:p>
                  </a:txBody>
                  <a:tcPr marL="68580" marR="68580" marT="0" marB="0" anchor="ctr"/>
                </a:tc>
                <a:extLst>
                  <a:ext uri="{0D108BD9-81ED-4DB2-BD59-A6C34878D82A}">
                    <a16:rowId xmlns="" xmlns:a16="http://schemas.microsoft.com/office/drawing/2014/main" val="10000"/>
                  </a:ext>
                </a:extLst>
              </a:tr>
              <a:tr h="236207">
                <a:tc>
                  <a:txBody>
                    <a:bodyPr/>
                    <a:lstStyle/>
                    <a:p>
                      <a:pPr algn="ctr">
                        <a:lnSpc>
                          <a:spcPct val="115000"/>
                        </a:lnSpc>
                        <a:spcAft>
                          <a:spcPts val="0"/>
                        </a:spcAft>
                        <a:tabLst>
                          <a:tab pos="457200" algn="l"/>
                          <a:tab pos="800100" algn="l"/>
                        </a:tabLst>
                      </a:pPr>
                      <a:r>
                        <a:rPr lang="ru-RU" sz="1200" dirty="0">
                          <a:latin typeface="Times New Roman"/>
                          <a:ea typeface="MS Mincho"/>
                        </a:rPr>
                        <a:t>мальчики и девочки </a:t>
                      </a:r>
                    </a:p>
                    <a:p>
                      <a:pPr algn="ctr">
                        <a:lnSpc>
                          <a:spcPct val="115000"/>
                        </a:lnSpc>
                        <a:spcAft>
                          <a:spcPts val="0"/>
                        </a:spcAft>
                        <a:tabLst>
                          <a:tab pos="457200" algn="l"/>
                          <a:tab pos="800100" algn="l"/>
                        </a:tabLst>
                      </a:pPr>
                      <a:r>
                        <a:rPr lang="ru-RU" sz="1200" dirty="0" smtClean="0">
                          <a:latin typeface="Times New Roman"/>
                          <a:ea typeface="MS Mincho"/>
                        </a:rPr>
                        <a:t>10 </a:t>
                      </a:r>
                      <a:r>
                        <a:rPr lang="ru-RU" sz="1200" dirty="0">
                          <a:latin typeface="Times New Roman"/>
                          <a:ea typeface="MS Mincho"/>
                        </a:rPr>
                        <a:t>лет</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1,5 мин + 1 мин + взвешивание (не менее 1 кг) + 1 мин</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1,5 мин + 1 мин + взвешивание (не менее 1 кг)+ 1 мин</a:t>
                      </a:r>
                    </a:p>
                  </a:txBody>
                  <a:tcPr marL="68580" marR="68580" marT="0" marB="0" anchor="ctr"/>
                </a:tc>
                <a:extLst>
                  <a:ext uri="{0D108BD9-81ED-4DB2-BD59-A6C34878D82A}">
                    <a16:rowId xmlns="" xmlns:a16="http://schemas.microsoft.com/office/drawing/2014/main" val="10001"/>
                  </a:ext>
                </a:extLst>
              </a:tr>
              <a:tr h="236207">
                <a:tc>
                  <a:txBody>
                    <a:bodyPr/>
                    <a:lstStyle/>
                    <a:p>
                      <a:pPr algn="ctr">
                        <a:lnSpc>
                          <a:spcPct val="115000"/>
                        </a:lnSpc>
                        <a:spcAft>
                          <a:spcPts val="0"/>
                        </a:spcAft>
                        <a:tabLst>
                          <a:tab pos="457200" algn="l"/>
                          <a:tab pos="800100" algn="l"/>
                        </a:tabLst>
                      </a:pPr>
                      <a:r>
                        <a:rPr lang="ru-RU" sz="1200" dirty="0">
                          <a:latin typeface="Times New Roman"/>
                          <a:ea typeface="MS Mincho"/>
                        </a:rPr>
                        <a:t>мальчики и девочки </a:t>
                      </a:r>
                    </a:p>
                    <a:p>
                      <a:pPr algn="ctr">
                        <a:lnSpc>
                          <a:spcPct val="115000"/>
                        </a:lnSpc>
                        <a:spcAft>
                          <a:spcPts val="0"/>
                        </a:spcAft>
                        <a:tabLst>
                          <a:tab pos="457200" algn="l"/>
                          <a:tab pos="800100" algn="l"/>
                        </a:tabLst>
                      </a:pPr>
                      <a:r>
                        <a:rPr lang="ru-RU" sz="1200" dirty="0" smtClean="0">
                          <a:latin typeface="Times New Roman"/>
                          <a:ea typeface="MS Mincho"/>
                        </a:rPr>
                        <a:t>11 </a:t>
                      </a:r>
                      <a:r>
                        <a:rPr lang="ru-RU" sz="1200" dirty="0">
                          <a:latin typeface="Times New Roman"/>
                          <a:ea typeface="MS Mincho"/>
                        </a:rPr>
                        <a:t>лет</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1,5 мин + 1 мин + взвешивание (не менее 1 кг) + 1 мин</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1,5 мин + 1 мин + взвешивание (не менее 1 кг)+ 1 мин</a:t>
                      </a:r>
                    </a:p>
                  </a:txBody>
                  <a:tcPr marL="68580" marR="68580" marT="0" marB="0" anchor="ctr"/>
                </a:tc>
              </a:tr>
              <a:tr h="472414">
                <a:tc>
                  <a:txBody>
                    <a:bodyPr/>
                    <a:lstStyle/>
                    <a:p>
                      <a:pPr algn="ctr">
                        <a:lnSpc>
                          <a:spcPct val="115000"/>
                        </a:lnSpc>
                        <a:spcAft>
                          <a:spcPts val="0"/>
                        </a:spcAft>
                        <a:tabLst>
                          <a:tab pos="457200" algn="l"/>
                          <a:tab pos="800100" algn="l"/>
                        </a:tabLst>
                      </a:pPr>
                      <a:r>
                        <a:rPr lang="ru-RU" sz="1200" dirty="0">
                          <a:latin typeface="Times New Roman"/>
                          <a:ea typeface="MS Mincho"/>
                        </a:rPr>
                        <a:t>юноши и девушки </a:t>
                      </a:r>
                    </a:p>
                    <a:p>
                      <a:pPr algn="ctr">
                        <a:lnSpc>
                          <a:spcPct val="115000"/>
                        </a:lnSpc>
                        <a:spcAft>
                          <a:spcPts val="0"/>
                        </a:spcAft>
                        <a:tabLst>
                          <a:tab pos="457200" algn="l"/>
                          <a:tab pos="800100" algn="l"/>
                        </a:tabLst>
                      </a:pPr>
                      <a:r>
                        <a:rPr lang="ru-RU" sz="1200" dirty="0">
                          <a:latin typeface="Times New Roman"/>
                          <a:ea typeface="MS Mincho"/>
                        </a:rPr>
                        <a:t>12-13 лет</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2 мин + 1 мин + </a:t>
                      </a:r>
                    </a:p>
                    <a:p>
                      <a:pPr algn="ctr">
                        <a:lnSpc>
                          <a:spcPct val="115000"/>
                        </a:lnSpc>
                        <a:spcAft>
                          <a:spcPts val="0"/>
                        </a:spcAft>
                        <a:tabLst>
                          <a:tab pos="457200" algn="l"/>
                          <a:tab pos="800100" algn="l"/>
                        </a:tabLst>
                      </a:pPr>
                      <a:r>
                        <a:rPr lang="ru-RU" sz="1200" dirty="0">
                          <a:latin typeface="Times New Roman"/>
                          <a:ea typeface="MS Mincho"/>
                        </a:rPr>
                        <a:t>взвешивание (не менее 2,5 кг)+ 1 мин</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2 мин + 1 мин + </a:t>
                      </a:r>
                    </a:p>
                    <a:p>
                      <a:pPr algn="ctr">
                        <a:lnSpc>
                          <a:spcPct val="115000"/>
                        </a:lnSpc>
                        <a:spcAft>
                          <a:spcPts val="0"/>
                        </a:spcAft>
                        <a:tabLst>
                          <a:tab pos="457200" algn="l"/>
                          <a:tab pos="800100" algn="l"/>
                        </a:tabLst>
                      </a:pPr>
                      <a:r>
                        <a:rPr lang="ru-RU" sz="1200" dirty="0">
                          <a:latin typeface="Times New Roman"/>
                          <a:ea typeface="MS Mincho"/>
                        </a:rPr>
                        <a:t>взвешивание (не менее 2,5 кг) + 1 мин</a:t>
                      </a:r>
                    </a:p>
                  </a:txBody>
                  <a:tcPr marL="68580" marR="68580" marT="0" marB="0" anchor="ctr"/>
                </a:tc>
                <a:extLst>
                  <a:ext uri="{0D108BD9-81ED-4DB2-BD59-A6C34878D82A}">
                    <a16:rowId xmlns="" xmlns:a16="http://schemas.microsoft.com/office/drawing/2014/main" val="10002"/>
                  </a:ext>
                </a:extLst>
              </a:tr>
              <a:tr h="472414">
                <a:tc>
                  <a:txBody>
                    <a:bodyPr/>
                    <a:lstStyle/>
                    <a:p>
                      <a:pPr algn="ctr">
                        <a:lnSpc>
                          <a:spcPct val="115000"/>
                        </a:lnSpc>
                        <a:spcAft>
                          <a:spcPts val="0"/>
                        </a:spcAft>
                        <a:tabLst>
                          <a:tab pos="457200" algn="l"/>
                          <a:tab pos="800100" algn="l"/>
                        </a:tabLst>
                      </a:pPr>
                      <a:r>
                        <a:rPr lang="ru-RU" sz="1200" dirty="0">
                          <a:latin typeface="Times New Roman"/>
                          <a:ea typeface="MS Mincho"/>
                        </a:rPr>
                        <a:t>юноши и девушки</a:t>
                      </a:r>
                    </a:p>
                    <a:p>
                      <a:pPr algn="ctr">
                        <a:lnSpc>
                          <a:spcPct val="115000"/>
                        </a:lnSpc>
                        <a:spcAft>
                          <a:spcPts val="0"/>
                        </a:spcAft>
                        <a:tabLst>
                          <a:tab pos="457200" algn="l"/>
                          <a:tab pos="800100" algn="l"/>
                        </a:tabLst>
                      </a:pPr>
                      <a:r>
                        <a:rPr lang="ru-RU" sz="1200" dirty="0">
                          <a:latin typeface="Times New Roman"/>
                          <a:ea typeface="MS Mincho"/>
                        </a:rPr>
                        <a:t>14-15 лет</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2 мин + 2 мин + </a:t>
                      </a:r>
                    </a:p>
                    <a:p>
                      <a:pPr algn="ctr">
                        <a:lnSpc>
                          <a:spcPct val="115000"/>
                        </a:lnSpc>
                        <a:spcAft>
                          <a:spcPts val="0"/>
                        </a:spcAft>
                        <a:tabLst>
                          <a:tab pos="457200" algn="l"/>
                          <a:tab pos="800100" algn="l"/>
                        </a:tabLst>
                      </a:pPr>
                      <a:r>
                        <a:rPr lang="ru-RU" sz="1200" dirty="0">
                          <a:latin typeface="Times New Roman"/>
                          <a:ea typeface="MS Mincho"/>
                        </a:rPr>
                        <a:t>взвешивание (не менее 2,5 кг) + 1 мин</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2 мин + 2 мин + </a:t>
                      </a:r>
                    </a:p>
                    <a:p>
                      <a:pPr algn="ctr">
                        <a:lnSpc>
                          <a:spcPct val="115000"/>
                        </a:lnSpc>
                        <a:spcAft>
                          <a:spcPts val="0"/>
                        </a:spcAft>
                        <a:tabLst>
                          <a:tab pos="457200" algn="l"/>
                          <a:tab pos="800100" algn="l"/>
                        </a:tabLst>
                      </a:pPr>
                      <a:r>
                        <a:rPr lang="ru-RU" sz="1200" dirty="0">
                          <a:latin typeface="Times New Roman"/>
                          <a:ea typeface="MS Mincho"/>
                        </a:rPr>
                        <a:t>взвешивание (не менее 2,5 кг)+ 1 мин</a:t>
                      </a:r>
                    </a:p>
                  </a:txBody>
                  <a:tcPr marL="68580" marR="68580" marT="0" marB="0" anchor="ctr"/>
                </a:tc>
                <a:extLst>
                  <a:ext uri="{0D108BD9-81ED-4DB2-BD59-A6C34878D82A}">
                    <a16:rowId xmlns="" xmlns:a16="http://schemas.microsoft.com/office/drawing/2014/main" val="10003"/>
                  </a:ext>
                </a:extLst>
              </a:tr>
              <a:tr h="472414">
                <a:tc>
                  <a:txBody>
                    <a:bodyPr/>
                    <a:lstStyle/>
                    <a:p>
                      <a:pPr algn="ctr">
                        <a:lnSpc>
                          <a:spcPct val="115000"/>
                        </a:lnSpc>
                        <a:spcAft>
                          <a:spcPts val="0"/>
                        </a:spcAft>
                        <a:tabLst>
                          <a:tab pos="457200" algn="l"/>
                          <a:tab pos="800100" algn="l"/>
                        </a:tabLst>
                      </a:pPr>
                      <a:r>
                        <a:rPr lang="ru-RU" sz="1200" dirty="0">
                          <a:latin typeface="Times New Roman"/>
                          <a:ea typeface="MS Mincho"/>
                        </a:rPr>
                        <a:t>юниоры и юниорки</a:t>
                      </a:r>
                    </a:p>
                    <a:p>
                      <a:pPr algn="ctr">
                        <a:lnSpc>
                          <a:spcPct val="115000"/>
                        </a:lnSpc>
                        <a:spcAft>
                          <a:spcPts val="0"/>
                        </a:spcAft>
                        <a:tabLst>
                          <a:tab pos="457200" algn="l"/>
                          <a:tab pos="800100" algn="l"/>
                        </a:tabLst>
                      </a:pPr>
                      <a:r>
                        <a:rPr lang="ru-RU" sz="1200" dirty="0">
                          <a:latin typeface="Times New Roman"/>
                          <a:ea typeface="MS Mincho"/>
                        </a:rPr>
                        <a:t>16-17 лет</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2 мин + 2 мин + </a:t>
                      </a:r>
                    </a:p>
                    <a:p>
                      <a:pPr algn="ctr">
                        <a:lnSpc>
                          <a:spcPct val="115000"/>
                        </a:lnSpc>
                        <a:spcAft>
                          <a:spcPts val="0"/>
                        </a:spcAft>
                        <a:tabLst>
                          <a:tab pos="457200" algn="l"/>
                          <a:tab pos="800100" algn="l"/>
                        </a:tabLst>
                      </a:pPr>
                      <a:r>
                        <a:rPr lang="ru-RU" sz="1200" dirty="0">
                          <a:latin typeface="Times New Roman"/>
                          <a:ea typeface="MS Mincho"/>
                        </a:rPr>
                        <a:t>взвешивание (не менее 2,5 кг)+ 2 мин</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2 мин + 2 мин + </a:t>
                      </a:r>
                    </a:p>
                    <a:p>
                      <a:pPr algn="ctr">
                        <a:lnSpc>
                          <a:spcPct val="115000"/>
                        </a:lnSpc>
                        <a:spcAft>
                          <a:spcPts val="0"/>
                        </a:spcAft>
                        <a:tabLst>
                          <a:tab pos="457200" algn="l"/>
                          <a:tab pos="800100" algn="l"/>
                        </a:tabLst>
                      </a:pPr>
                      <a:r>
                        <a:rPr lang="ru-RU" sz="1200" dirty="0">
                          <a:latin typeface="Times New Roman"/>
                          <a:ea typeface="MS Mincho"/>
                        </a:rPr>
                        <a:t>взвешивание (не менее 2,5 кг)+ 2 мин</a:t>
                      </a:r>
                    </a:p>
                  </a:txBody>
                  <a:tcPr marL="68580" marR="68580" marT="0" marB="0" anchor="ctr"/>
                </a:tc>
                <a:extLst>
                  <a:ext uri="{0D108BD9-81ED-4DB2-BD59-A6C34878D82A}">
                    <a16:rowId xmlns="" xmlns:a16="http://schemas.microsoft.com/office/drawing/2014/main" val="10004"/>
                  </a:ext>
                </a:extLst>
              </a:tr>
              <a:tr h="629885">
                <a:tc>
                  <a:txBody>
                    <a:bodyPr/>
                    <a:lstStyle/>
                    <a:p>
                      <a:pPr algn="ctr">
                        <a:lnSpc>
                          <a:spcPct val="115000"/>
                        </a:lnSpc>
                        <a:spcAft>
                          <a:spcPts val="0"/>
                        </a:spcAft>
                        <a:tabLst>
                          <a:tab pos="457200" algn="l"/>
                          <a:tab pos="800100" algn="l"/>
                        </a:tabLst>
                      </a:pPr>
                      <a:r>
                        <a:rPr lang="ru-RU" sz="1200" dirty="0">
                          <a:latin typeface="Times New Roman"/>
                          <a:ea typeface="MS Mincho"/>
                        </a:rPr>
                        <a:t>мужчины и женщины </a:t>
                      </a:r>
                    </a:p>
                    <a:p>
                      <a:pPr algn="ctr">
                        <a:lnSpc>
                          <a:spcPct val="115000"/>
                        </a:lnSpc>
                        <a:spcAft>
                          <a:spcPts val="0"/>
                        </a:spcAft>
                        <a:tabLst>
                          <a:tab pos="457200" algn="l"/>
                          <a:tab pos="800100" algn="l"/>
                        </a:tabLst>
                      </a:pPr>
                      <a:r>
                        <a:rPr lang="ru-RU" sz="1200" dirty="0">
                          <a:latin typeface="Times New Roman"/>
                          <a:ea typeface="MS Mincho"/>
                        </a:rPr>
                        <a:t>18 лет и старше</a:t>
                      </a:r>
                    </a:p>
                    <a:p>
                      <a:pPr algn="ctr">
                        <a:lnSpc>
                          <a:spcPct val="115000"/>
                        </a:lnSpc>
                        <a:spcAft>
                          <a:spcPts val="0"/>
                        </a:spcAft>
                        <a:tabLst>
                          <a:tab pos="457200" algn="l"/>
                          <a:tab pos="800100" algn="l"/>
                        </a:tabLst>
                      </a:pPr>
                      <a:r>
                        <a:rPr lang="ru-RU" sz="1200" dirty="0">
                          <a:latin typeface="Times New Roman"/>
                          <a:ea typeface="MS Mincho"/>
                        </a:rPr>
                        <a:t>(кроме абсолютной </a:t>
                      </a:r>
                    </a:p>
                    <a:p>
                      <a:pPr algn="ctr">
                        <a:lnSpc>
                          <a:spcPct val="115000"/>
                        </a:lnSpc>
                        <a:spcAft>
                          <a:spcPts val="0"/>
                        </a:spcAft>
                        <a:tabLst>
                          <a:tab pos="457200" algn="l"/>
                          <a:tab pos="800100" algn="l"/>
                        </a:tabLst>
                      </a:pPr>
                      <a:r>
                        <a:rPr lang="ru-RU" sz="1200" dirty="0">
                          <a:latin typeface="Times New Roman"/>
                          <a:ea typeface="MS Mincho"/>
                        </a:rPr>
                        <a:t>весовой категории)</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2 мин + 2 мин + </a:t>
                      </a:r>
                    </a:p>
                    <a:p>
                      <a:pPr algn="ctr">
                        <a:lnSpc>
                          <a:spcPct val="115000"/>
                        </a:lnSpc>
                        <a:spcAft>
                          <a:spcPts val="0"/>
                        </a:spcAft>
                        <a:tabLst>
                          <a:tab pos="457200" algn="l"/>
                          <a:tab pos="800100" algn="l"/>
                        </a:tabLst>
                      </a:pPr>
                      <a:r>
                        <a:rPr lang="ru-RU" sz="1200" dirty="0">
                          <a:latin typeface="Times New Roman"/>
                          <a:ea typeface="MS Mincho"/>
                        </a:rPr>
                        <a:t>взвешивание (не менее 2,5 кг)+ 2 мин</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3 мин + 2 мин + </a:t>
                      </a:r>
                    </a:p>
                    <a:p>
                      <a:pPr algn="ctr">
                        <a:lnSpc>
                          <a:spcPct val="115000"/>
                        </a:lnSpc>
                        <a:spcAft>
                          <a:spcPts val="0"/>
                        </a:spcAft>
                        <a:tabLst>
                          <a:tab pos="457200" algn="l"/>
                          <a:tab pos="800100" algn="l"/>
                        </a:tabLst>
                      </a:pPr>
                      <a:r>
                        <a:rPr lang="ru-RU" sz="1200" dirty="0">
                          <a:latin typeface="Times New Roman"/>
                          <a:ea typeface="MS Mincho"/>
                        </a:rPr>
                        <a:t>взвешивание (не менее 2,5 кг)</a:t>
                      </a:r>
                    </a:p>
                    <a:p>
                      <a:pPr algn="ctr">
                        <a:lnSpc>
                          <a:spcPct val="115000"/>
                        </a:lnSpc>
                        <a:spcAft>
                          <a:spcPts val="0"/>
                        </a:spcAft>
                        <a:tabLst>
                          <a:tab pos="457200" algn="l"/>
                          <a:tab pos="800100" algn="l"/>
                        </a:tabLst>
                      </a:pPr>
                      <a:r>
                        <a:rPr lang="ru-RU" sz="1200" dirty="0">
                          <a:latin typeface="Times New Roman"/>
                          <a:ea typeface="MS Mincho"/>
                        </a:rPr>
                        <a:t>+ </a:t>
                      </a:r>
                      <a:r>
                        <a:rPr lang="ru-RU" sz="1200" dirty="0" err="1">
                          <a:latin typeface="Times New Roman"/>
                          <a:ea typeface="MS Mincho"/>
                        </a:rPr>
                        <a:t>тамэсивари</a:t>
                      </a:r>
                      <a:r>
                        <a:rPr lang="ru-RU" sz="1200" dirty="0">
                          <a:latin typeface="Times New Roman"/>
                          <a:ea typeface="MS Mincho"/>
                        </a:rPr>
                        <a:t> + 2 мин</a:t>
                      </a:r>
                    </a:p>
                  </a:txBody>
                  <a:tcPr marL="68580" marR="68580" marT="0" marB="0" anchor="ctr"/>
                </a:tc>
                <a:extLst>
                  <a:ext uri="{0D108BD9-81ED-4DB2-BD59-A6C34878D82A}">
                    <a16:rowId xmlns="" xmlns:a16="http://schemas.microsoft.com/office/drawing/2014/main" val="10005"/>
                  </a:ext>
                </a:extLst>
              </a:tr>
              <a:tr h="629885">
                <a:tc>
                  <a:txBody>
                    <a:bodyPr/>
                    <a:lstStyle/>
                    <a:p>
                      <a:pPr algn="ctr">
                        <a:lnSpc>
                          <a:spcPct val="115000"/>
                        </a:lnSpc>
                        <a:spcAft>
                          <a:spcPts val="0"/>
                        </a:spcAft>
                        <a:tabLst>
                          <a:tab pos="457200" algn="l"/>
                          <a:tab pos="800100" algn="l"/>
                        </a:tabLst>
                      </a:pPr>
                      <a:r>
                        <a:rPr lang="ru-RU" sz="1200">
                          <a:latin typeface="Times New Roman"/>
                          <a:ea typeface="MS Mincho"/>
                        </a:rPr>
                        <a:t>мужчины и женщины </a:t>
                      </a:r>
                    </a:p>
                    <a:p>
                      <a:pPr algn="ctr">
                        <a:lnSpc>
                          <a:spcPct val="115000"/>
                        </a:lnSpc>
                        <a:spcAft>
                          <a:spcPts val="0"/>
                        </a:spcAft>
                        <a:tabLst>
                          <a:tab pos="457200" algn="l"/>
                          <a:tab pos="800100" algn="l"/>
                        </a:tabLst>
                      </a:pPr>
                      <a:r>
                        <a:rPr lang="ru-RU" sz="1200">
                          <a:latin typeface="Times New Roman"/>
                          <a:ea typeface="MS Mincho"/>
                        </a:rPr>
                        <a:t>18 лет и старше</a:t>
                      </a:r>
                    </a:p>
                    <a:p>
                      <a:pPr algn="ctr">
                        <a:lnSpc>
                          <a:spcPct val="115000"/>
                        </a:lnSpc>
                        <a:spcAft>
                          <a:spcPts val="0"/>
                        </a:spcAft>
                        <a:tabLst>
                          <a:tab pos="457200" algn="l"/>
                          <a:tab pos="800100" algn="l"/>
                        </a:tabLst>
                      </a:pPr>
                      <a:r>
                        <a:rPr lang="ru-RU" sz="1200">
                          <a:latin typeface="Times New Roman"/>
                          <a:ea typeface="MS Mincho"/>
                        </a:rPr>
                        <a:t>(абсолютная </a:t>
                      </a:r>
                    </a:p>
                    <a:p>
                      <a:pPr algn="ctr">
                        <a:lnSpc>
                          <a:spcPct val="115000"/>
                        </a:lnSpc>
                        <a:spcAft>
                          <a:spcPts val="0"/>
                        </a:spcAft>
                        <a:tabLst>
                          <a:tab pos="457200" algn="l"/>
                          <a:tab pos="800100" algn="l"/>
                        </a:tabLst>
                      </a:pPr>
                      <a:r>
                        <a:rPr lang="ru-RU" sz="1200">
                          <a:latin typeface="Times New Roman"/>
                          <a:ea typeface="MS Mincho"/>
                        </a:rPr>
                        <a:t>весовая категория)</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3 мин + 2 мин + </a:t>
                      </a:r>
                    </a:p>
                    <a:p>
                      <a:pPr algn="ctr">
                        <a:lnSpc>
                          <a:spcPct val="115000"/>
                        </a:lnSpc>
                        <a:spcAft>
                          <a:spcPts val="0"/>
                        </a:spcAft>
                        <a:tabLst>
                          <a:tab pos="457200" algn="l"/>
                          <a:tab pos="800100" algn="l"/>
                        </a:tabLst>
                      </a:pPr>
                      <a:r>
                        <a:rPr lang="ru-RU" sz="1200" dirty="0">
                          <a:latin typeface="Times New Roman"/>
                          <a:ea typeface="MS Mincho"/>
                        </a:rPr>
                        <a:t>взвешивание (не менее 10 кг)+ 2 мин</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3 мин + 2 мин + 2 мин + взвешивание (не менее 10 кг)+ </a:t>
                      </a:r>
                      <a:r>
                        <a:rPr lang="ru-RU" sz="1200" dirty="0" err="1">
                          <a:latin typeface="Times New Roman"/>
                          <a:ea typeface="MS Mincho"/>
                        </a:rPr>
                        <a:t>тамэсивари</a:t>
                      </a:r>
                      <a:r>
                        <a:rPr lang="ru-RU" sz="1200" dirty="0">
                          <a:latin typeface="Times New Roman"/>
                          <a:ea typeface="MS Mincho"/>
                        </a:rPr>
                        <a:t> + 2 мин</a:t>
                      </a:r>
                    </a:p>
                  </a:txBody>
                  <a:tcPr marL="68580" marR="68580" marT="0" marB="0" anchor="ctr"/>
                </a:tc>
                <a:extLst>
                  <a:ext uri="{0D108BD9-81ED-4DB2-BD59-A6C34878D82A}">
                    <a16:rowId xmlns="" xmlns:a16="http://schemas.microsoft.com/office/drawing/2014/main" val="10006"/>
                  </a:ext>
                </a:extLst>
              </a:tr>
              <a:tr h="472414">
                <a:tc>
                  <a:txBody>
                    <a:bodyPr/>
                    <a:lstStyle/>
                    <a:p>
                      <a:pPr algn="ctr">
                        <a:lnSpc>
                          <a:spcPct val="115000"/>
                        </a:lnSpc>
                        <a:spcAft>
                          <a:spcPts val="0"/>
                        </a:spcAft>
                        <a:tabLst>
                          <a:tab pos="457200" algn="l"/>
                          <a:tab pos="800100" algn="l"/>
                        </a:tabLst>
                      </a:pPr>
                      <a:r>
                        <a:rPr lang="ru-RU" sz="1200" dirty="0">
                          <a:latin typeface="Times New Roman"/>
                          <a:ea typeface="MS Mincho"/>
                        </a:rPr>
                        <a:t>ветераны 35-39 лет</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1,5 мин + 1 мин + </a:t>
                      </a:r>
                    </a:p>
                    <a:p>
                      <a:pPr algn="ctr">
                        <a:lnSpc>
                          <a:spcPct val="115000"/>
                        </a:lnSpc>
                        <a:spcAft>
                          <a:spcPts val="0"/>
                        </a:spcAft>
                        <a:tabLst>
                          <a:tab pos="457200" algn="l"/>
                          <a:tab pos="800100" algn="l"/>
                        </a:tabLst>
                      </a:pPr>
                      <a:r>
                        <a:rPr lang="ru-RU" sz="1200" dirty="0">
                          <a:latin typeface="Times New Roman"/>
                          <a:ea typeface="MS Mincho"/>
                        </a:rPr>
                        <a:t>взвешивание (не менее 2,5 кг)+ 1 мин</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1,5 мин + 1,5 мин + </a:t>
                      </a:r>
                    </a:p>
                    <a:p>
                      <a:pPr algn="ctr">
                        <a:lnSpc>
                          <a:spcPct val="115000"/>
                        </a:lnSpc>
                        <a:spcAft>
                          <a:spcPts val="0"/>
                        </a:spcAft>
                        <a:tabLst>
                          <a:tab pos="457200" algn="l"/>
                          <a:tab pos="800100" algn="l"/>
                        </a:tabLst>
                      </a:pPr>
                      <a:r>
                        <a:rPr lang="ru-RU" sz="1200" dirty="0">
                          <a:latin typeface="Times New Roman"/>
                          <a:ea typeface="MS Mincho"/>
                        </a:rPr>
                        <a:t>взвешивание (не менее 2,5 кг)+ 1 мин</a:t>
                      </a:r>
                    </a:p>
                  </a:txBody>
                  <a:tcPr marL="68580" marR="68580" marT="0" marB="0" anchor="ctr"/>
                </a:tc>
                <a:extLst>
                  <a:ext uri="{0D108BD9-81ED-4DB2-BD59-A6C34878D82A}">
                    <a16:rowId xmlns="" xmlns:a16="http://schemas.microsoft.com/office/drawing/2014/main" val="10007"/>
                  </a:ext>
                </a:extLst>
              </a:tr>
              <a:tr h="472414">
                <a:tc>
                  <a:txBody>
                    <a:bodyPr/>
                    <a:lstStyle/>
                    <a:p>
                      <a:pPr algn="ctr">
                        <a:lnSpc>
                          <a:spcPct val="115000"/>
                        </a:lnSpc>
                        <a:spcAft>
                          <a:spcPts val="0"/>
                        </a:spcAft>
                        <a:tabLst>
                          <a:tab pos="457200" algn="l"/>
                          <a:tab pos="800100" algn="l"/>
                        </a:tabLst>
                      </a:pPr>
                      <a:r>
                        <a:rPr lang="ru-RU" sz="1200">
                          <a:latin typeface="Times New Roman"/>
                          <a:ea typeface="MS Mincho"/>
                        </a:rPr>
                        <a:t>ветераны 40-44 лет</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1,5 мин + 1 мин + </a:t>
                      </a:r>
                    </a:p>
                    <a:p>
                      <a:pPr algn="ctr">
                        <a:lnSpc>
                          <a:spcPct val="115000"/>
                        </a:lnSpc>
                        <a:spcAft>
                          <a:spcPts val="0"/>
                        </a:spcAft>
                        <a:tabLst>
                          <a:tab pos="457200" algn="l"/>
                          <a:tab pos="800100" algn="l"/>
                        </a:tabLst>
                      </a:pPr>
                      <a:r>
                        <a:rPr lang="ru-RU" sz="1200" dirty="0">
                          <a:latin typeface="Times New Roman"/>
                          <a:ea typeface="MS Mincho"/>
                        </a:rPr>
                        <a:t>взвешивание (не менее 2,5 кг)+ 1 мин</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1,5 мин + 1,5 мин + </a:t>
                      </a:r>
                    </a:p>
                    <a:p>
                      <a:pPr algn="ctr">
                        <a:lnSpc>
                          <a:spcPct val="115000"/>
                        </a:lnSpc>
                        <a:spcAft>
                          <a:spcPts val="0"/>
                        </a:spcAft>
                        <a:tabLst>
                          <a:tab pos="457200" algn="l"/>
                          <a:tab pos="800100" algn="l"/>
                        </a:tabLst>
                      </a:pPr>
                      <a:r>
                        <a:rPr lang="ru-RU" sz="1200" dirty="0">
                          <a:latin typeface="Times New Roman"/>
                          <a:ea typeface="MS Mincho"/>
                        </a:rPr>
                        <a:t>взвешивание (не менее 2,5 кг)+ 1 мин</a:t>
                      </a:r>
                    </a:p>
                  </a:txBody>
                  <a:tcPr marL="68580" marR="68580" marT="0" marB="0" anchor="ctr"/>
                </a:tc>
                <a:extLst>
                  <a:ext uri="{0D108BD9-81ED-4DB2-BD59-A6C34878D82A}">
                    <a16:rowId xmlns="" xmlns:a16="http://schemas.microsoft.com/office/drawing/2014/main" val="10008"/>
                  </a:ext>
                </a:extLst>
              </a:tr>
              <a:tr h="472414">
                <a:tc>
                  <a:txBody>
                    <a:bodyPr/>
                    <a:lstStyle/>
                    <a:p>
                      <a:pPr algn="ctr">
                        <a:lnSpc>
                          <a:spcPct val="115000"/>
                        </a:lnSpc>
                        <a:spcAft>
                          <a:spcPts val="0"/>
                        </a:spcAft>
                        <a:tabLst>
                          <a:tab pos="457200" algn="l"/>
                          <a:tab pos="800100" algn="l"/>
                        </a:tabLst>
                      </a:pPr>
                      <a:r>
                        <a:rPr lang="ru-RU" sz="1200">
                          <a:latin typeface="Times New Roman"/>
                          <a:ea typeface="MS Mincho"/>
                        </a:rPr>
                        <a:t>ветераны 45 лет и старше</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1,5 мин + 1 мин + </a:t>
                      </a:r>
                    </a:p>
                    <a:p>
                      <a:pPr algn="ctr">
                        <a:lnSpc>
                          <a:spcPct val="115000"/>
                        </a:lnSpc>
                        <a:spcAft>
                          <a:spcPts val="0"/>
                        </a:spcAft>
                        <a:tabLst>
                          <a:tab pos="457200" algn="l"/>
                          <a:tab pos="800100" algn="l"/>
                        </a:tabLst>
                      </a:pPr>
                      <a:r>
                        <a:rPr lang="ru-RU" sz="1200" dirty="0">
                          <a:latin typeface="Times New Roman"/>
                          <a:ea typeface="MS Mincho"/>
                        </a:rPr>
                        <a:t>взвешивание (не менее 2,5 кг)+ 1 мин</a:t>
                      </a:r>
                    </a:p>
                  </a:txBody>
                  <a:tcPr marL="68580" marR="68580" marT="0" marB="0" anchor="ctr"/>
                </a:tc>
                <a:tc>
                  <a:txBody>
                    <a:bodyPr/>
                    <a:lstStyle/>
                    <a:p>
                      <a:pPr algn="ctr">
                        <a:lnSpc>
                          <a:spcPct val="115000"/>
                        </a:lnSpc>
                        <a:spcAft>
                          <a:spcPts val="0"/>
                        </a:spcAft>
                        <a:tabLst>
                          <a:tab pos="457200" algn="l"/>
                          <a:tab pos="800100" algn="l"/>
                        </a:tabLst>
                      </a:pPr>
                      <a:r>
                        <a:rPr lang="ru-RU" sz="1200" dirty="0">
                          <a:latin typeface="Times New Roman"/>
                          <a:ea typeface="MS Mincho"/>
                        </a:rPr>
                        <a:t>1,5 мин + 1,5 мин + </a:t>
                      </a:r>
                    </a:p>
                    <a:p>
                      <a:pPr algn="ctr">
                        <a:lnSpc>
                          <a:spcPct val="115000"/>
                        </a:lnSpc>
                        <a:spcAft>
                          <a:spcPts val="0"/>
                        </a:spcAft>
                        <a:tabLst>
                          <a:tab pos="457200" algn="l"/>
                          <a:tab pos="800100" algn="l"/>
                        </a:tabLst>
                      </a:pPr>
                      <a:r>
                        <a:rPr lang="ru-RU" sz="1200" dirty="0">
                          <a:latin typeface="Times New Roman"/>
                          <a:ea typeface="MS Mincho"/>
                        </a:rPr>
                        <a:t>взвешивание (не менее 2,5 кг)+ 1 мин</a:t>
                      </a:r>
                    </a:p>
                  </a:txBody>
                  <a:tcPr marL="68580" marR="68580" marT="0" marB="0" anchor="ctr"/>
                </a:tc>
                <a:extLst>
                  <a:ext uri="{0D108BD9-81ED-4DB2-BD59-A6C34878D82A}">
                    <a16:rowId xmlns=""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8229600" cy="1143000"/>
          </a:xfrm>
        </p:spPr>
        <p:txBody>
          <a:bodyPr>
            <a:noAutofit/>
          </a:bodyPr>
          <a:lstStyle/>
          <a:p>
            <a:pPr lvl="2" algn="ctr" rtl="0">
              <a:spcBef>
                <a:spcPct val="0"/>
              </a:spcBef>
            </a:pPr>
            <a:r>
              <a:rPr lang="ru-RU" sz="4000" b="1" dirty="0">
                <a:latin typeface="+mj-lt"/>
              </a:rPr>
              <a:t>Разрешенные технические действия</a:t>
            </a:r>
            <a:r>
              <a:rPr lang="ru-RU" sz="4000" dirty="0">
                <a:latin typeface="+mj-lt"/>
              </a:rPr>
              <a:t/>
            </a:r>
            <a:br>
              <a:rPr lang="ru-RU" sz="4000" dirty="0">
                <a:latin typeface="+mj-lt"/>
              </a:rPr>
            </a:br>
            <a:endParaRPr lang="ru-RU" sz="4000" dirty="0">
              <a:latin typeface="+mj-lt"/>
            </a:endParaRPr>
          </a:p>
        </p:txBody>
      </p:sp>
      <p:sp>
        <p:nvSpPr>
          <p:cNvPr id="3" name="Содержимое 2"/>
          <p:cNvSpPr>
            <a:spLocks noGrp="1"/>
          </p:cNvSpPr>
          <p:nvPr>
            <p:ph idx="1"/>
          </p:nvPr>
        </p:nvSpPr>
        <p:spPr/>
        <p:txBody>
          <a:bodyPr>
            <a:normAutofit fontScale="77500" lnSpcReduction="20000"/>
          </a:bodyPr>
          <a:lstStyle/>
          <a:p>
            <a:pPr lvl="0"/>
            <a:r>
              <a:rPr lang="ru-RU" dirty="0" smtClean="0"/>
              <a:t>удары </a:t>
            </a:r>
            <a:r>
              <a:rPr lang="ru-RU" dirty="0"/>
              <a:t>руками из стойки или в прыжке по корпусу, рукам или ногам стоящего противника, кроме ударов, отнесенных к запрещенным техническим действиям;</a:t>
            </a:r>
          </a:p>
          <a:p>
            <a:pPr lvl="0"/>
            <a:r>
              <a:rPr lang="ru-RU" dirty="0"/>
              <a:t>удары ногами из стойки или в прыжке по голове, корпусу, рукам или ногам стоящего противника, кроме ударов, отнесенных к запрещенным техническим действиям;</a:t>
            </a:r>
          </a:p>
          <a:p>
            <a:pPr lvl="0"/>
            <a:r>
              <a:rPr lang="ru-RU" dirty="0"/>
              <a:t>имитация </a:t>
            </a:r>
            <a:r>
              <a:rPr lang="ru-RU" dirty="0" err="1"/>
              <a:t>добивания</a:t>
            </a:r>
            <a:r>
              <a:rPr lang="ru-RU" dirty="0"/>
              <a:t> прямым ударом руки с добавлением «</a:t>
            </a:r>
            <a:r>
              <a:rPr lang="ru-RU" dirty="0" err="1"/>
              <a:t>дзаншин</a:t>
            </a:r>
            <a:r>
              <a:rPr lang="ru-RU" dirty="0"/>
              <a:t>», упавшего или сбитого ударом ноги на пол противника;</a:t>
            </a:r>
          </a:p>
          <a:p>
            <a:pPr lvl="0"/>
            <a:r>
              <a:rPr lang="ru-RU" dirty="0" smtClean="0"/>
              <a:t>отражение </a:t>
            </a:r>
            <a:r>
              <a:rPr lang="ru-RU" dirty="0"/>
              <a:t>атаки рук и ног длительностью не более 1 секунды («</a:t>
            </a:r>
            <a:r>
              <a:rPr lang="ru-RU" dirty="0" err="1"/>
              <a:t>сабаки</a:t>
            </a:r>
            <a:r>
              <a:rPr lang="ru-RU" dirty="0"/>
              <a:t>»).</a:t>
            </a:r>
          </a:p>
          <a:p>
            <a:endParaRPr lang="ru-RU" dirty="0"/>
          </a:p>
        </p:txBody>
      </p:sp>
    </p:spTree>
    <p:extLst>
      <p:ext uri="{BB962C8B-B14F-4D97-AF65-F5344CB8AC3E}">
        <p14:creationId xmlns:p14="http://schemas.microsoft.com/office/powerpoint/2010/main" val="38391671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normAutofit fontScale="90000"/>
          </a:bodyPr>
          <a:lstStyle/>
          <a:p>
            <a:pPr lvl="2" algn="ctr"/>
            <a:r>
              <a:rPr lang="ru-RU" sz="4400" b="1" dirty="0">
                <a:latin typeface="+mj-lt"/>
              </a:rPr>
              <a:t>Запрещенные технические действия (</a:t>
            </a:r>
            <a:r>
              <a:rPr lang="ru-RU" sz="4400" b="1" dirty="0" err="1">
                <a:latin typeface="+mj-lt"/>
              </a:rPr>
              <a:t>хансоку</a:t>
            </a:r>
            <a:r>
              <a:rPr lang="ru-RU" sz="4400" b="1" dirty="0">
                <a:latin typeface="+mj-lt"/>
              </a:rPr>
              <a:t>)</a:t>
            </a:r>
            <a:r>
              <a:rPr lang="ru-RU" sz="4000" dirty="0">
                <a:latin typeface="+mj-lt"/>
              </a:rPr>
              <a:t/>
            </a:r>
            <a:br>
              <a:rPr lang="ru-RU" sz="4000" dirty="0">
                <a:latin typeface="+mj-lt"/>
              </a:rPr>
            </a:br>
            <a:r>
              <a:rPr lang="ru-RU" b="1" dirty="0"/>
              <a:t> </a:t>
            </a:r>
            <a:r>
              <a:rPr lang="ru-RU" sz="1100" dirty="0"/>
              <a:t/>
            </a:r>
            <a:br>
              <a:rPr lang="ru-RU" sz="1100" dirty="0"/>
            </a:br>
            <a:endParaRPr lang="ru-RU" dirty="0"/>
          </a:p>
        </p:txBody>
      </p:sp>
      <p:sp>
        <p:nvSpPr>
          <p:cNvPr id="3" name="Содержимое 2"/>
          <p:cNvSpPr>
            <a:spLocks noGrp="1"/>
          </p:cNvSpPr>
          <p:nvPr>
            <p:ph idx="1"/>
          </p:nvPr>
        </p:nvSpPr>
        <p:spPr>
          <a:xfrm>
            <a:off x="323528" y="1600200"/>
            <a:ext cx="8496944" cy="5257800"/>
          </a:xfrm>
        </p:spPr>
        <p:txBody>
          <a:bodyPr>
            <a:normAutofit/>
          </a:bodyPr>
          <a:lstStyle/>
          <a:p>
            <a:pPr lvl="0"/>
            <a:r>
              <a:rPr lang="ru-RU" sz="2400" dirty="0" smtClean="0"/>
              <a:t>удары </a:t>
            </a:r>
            <a:r>
              <a:rPr lang="ru-RU" sz="2400" dirty="0"/>
              <a:t>и касания головы, шеи или лица противника рукой («</a:t>
            </a:r>
            <a:r>
              <a:rPr lang="ru-RU" sz="2400" dirty="0" err="1"/>
              <a:t>гамэн</a:t>
            </a:r>
            <a:r>
              <a:rPr lang="ru-RU" sz="2400" dirty="0"/>
              <a:t> ода»);</a:t>
            </a:r>
          </a:p>
          <a:p>
            <a:pPr lvl="0"/>
            <a:r>
              <a:rPr lang="ru-RU" sz="2400" dirty="0"/>
              <a:t>удары в пах («</a:t>
            </a:r>
            <a:r>
              <a:rPr lang="ru-RU" sz="2400" dirty="0" err="1"/>
              <a:t>кин</a:t>
            </a:r>
            <a:r>
              <a:rPr lang="ru-RU" sz="2400" dirty="0"/>
              <a:t> </a:t>
            </a:r>
            <a:r>
              <a:rPr lang="ru-RU" sz="2400" dirty="0" err="1"/>
              <a:t>гэри</a:t>
            </a:r>
            <a:r>
              <a:rPr lang="ru-RU" sz="2400" dirty="0"/>
              <a:t>» или «</a:t>
            </a:r>
            <a:r>
              <a:rPr lang="ru-RU" sz="2400" dirty="0" err="1"/>
              <a:t>контэки</a:t>
            </a:r>
            <a:r>
              <a:rPr lang="ru-RU" sz="2400" dirty="0"/>
              <a:t> э но </a:t>
            </a:r>
            <a:r>
              <a:rPr lang="ru-RU" sz="2400" dirty="0" err="1"/>
              <a:t>когэки</a:t>
            </a:r>
            <a:r>
              <a:rPr lang="ru-RU" sz="2400" dirty="0"/>
              <a:t>»);</a:t>
            </a:r>
          </a:p>
          <a:p>
            <a:pPr lvl="0"/>
            <a:r>
              <a:rPr lang="ru-RU" sz="2400" dirty="0"/>
              <a:t>удары головой («</a:t>
            </a:r>
            <a:r>
              <a:rPr lang="ru-RU" sz="2400" dirty="0" err="1"/>
              <a:t>дзу</a:t>
            </a:r>
            <a:r>
              <a:rPr lang="ru-RU" sz="2400" dirty="0"/>
              <a:t> цуки»);</a:t>
            </a:r>
          </a:p>
          <a:p>
            <a:pPr lvl="0"/>
            <a:r>
              <a:rPr lang="ru-RU" sz="2400" dirty="0"/>
              <a:t>опасные движения головой («</a:t>
            </a:r>
            <a:r>
              <a:rPr lang="ru-RU" sz="2400" dirty="0" err="1"/>
              <a:t>атама</a:t>
            </a:r>
            <a:r>
              <a:rPr lang="ru-RU" sz="2400" dirty="0"/>
              <a:t> о </a:t>
            </a:r>
            <a:r>
              <a:rPr lang="ru-RU" sz="2400" dirty="0" err="1"/>
              <a:t>цкете</a:t>
            </a:r>
            <a:r>
              <a:rPr lang="ru-RU" sz="2400" dirty="0"/>
              <a:t> но </a:t>
            </a:r>
            <a:r>
              <a:rPr lang="ru-RU" sz="2400" dirty="0" err="1"/>
              <a:t>когэки</a:t>
            </a:r>
            <a:r>
              <a:rPr lang="ru-RU" sz="2400" dirty="0"/>
              <a:t>»);</a:t>
            </a:r>
          </a:p>
          <a:p>
            <a:pPr lvl="0"/>
            <a:r>
              <a:rPr lang="ru-RU" sz="2400" dirty="0"/>
              <a:t>удары спереди в коленный сустав («</a:t>
            </a:r>
            <a:r>
              <a:rPr lang="ru-RU" sz="2400" dirty="0" err="1"/>
              <a:t>кансэцу</a:t>
            </a:r>
            <a:r>
              <a:rPr lang="ru-RU" sz="2400" dirty="0"/>
              <a:t> э но </a:t>
            </a:r>
            <a:r>
              <a:rPr lang="ru-RU" sz="2400" dirty="0" err="1"/>
              <a:t>когэки</a:t>
            </a:r>
            <a:r>
              <a:rPr lang="ru-RU" sz="2400" dirty="0"/>
              <a:t>»);</a:t>
            </a:r>
          </a:p>
          <a:p>
            <a:pPr lvl="0"/>
            <a:r>
              <a:rPr lang="ru-RU" sz="2400" dirty="0"/>
              <a:t>атака в спину, любую часть позвоночника и затылок («</a:t>
            </a:r>
            <a:r>
              <a:rPr lang="ru-RU" sz="2400" dirty="0" err="1"/>
              <a:t>сэбонэ</a:t>
            </a:r>
            <a:r>
              <a:rPr lang="ru-RU" sz="2400" dirty="0"/>
              <a:t> э но </a:t>
            </a:r>
            <a:r>
              <a:rPr lang="ru-RU" sz="2400" dirty="0" err="1"/>
              <a:t>когэки</a:t>
            </a:r>
            <a:r>
              <a:rPr lang="ru-RU" sz="2400" dirty="0"/>
              <a:t>»);</a:t>
            </a:r>
          </a:p>
          <a:p>
            <a:pPr lvl="0"/>
            <a:r>
              <a:rPr lang="ru-RU" sz="2400" dirty="0"/>
              <a:t>атака лежащего противника, коснувшегося татами какой-либо частью тела, кроме стоп, или лежащего на татами;</a:t>
            </a:r>
          </a:p>
          <a:p>
            <a:pPr lvl="0"/>
            <a:r>
              <a:rPr lang="ru-RU" sz="2400" dirty="0"/>
              <a:t>царапание и укусы противника</a:t>
            </a:r>
            <a:r>
              <a:rPr lang="ru-RU" sz="2400" dirty="0" smtClean="0"/>
              <a:t>;</a:t>
            </a:r>
            <a:endParaRPr lang="ru-RU" sz="2400" dirty="0"/>
          </a:p>
        </p:txBody>
      </p:sp>
    </p:spTree>
    <p:extLst>
      <p:ext uri="{BB962C8B-B14F-4D97-AF65-F5344CB8AC3E}">
        <p14:creationId xmlns:p14="http://schemas.microsoft.com/office/powerpoint/2010/main" val="15914531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57200" y="404664"/>
            <a:ext cx="8229600" cy="5616624"/>
          </a:xfrm>
        </p:spPr>
        <p:txBody>
          <a:bodyPr>
            <a:normAutofit/>
          </a:bodyPr>
          <a:lstStyle/>
          <a:p>
            <a:pPr lvl="0"/>
            <a:r>
              <a:rPr lang="ru-RU" sz="2400" dirty="0"/>
              <a:t>нанесение ударов после команды Рефери об остановке поединка;</a:t>
            </a:r>
          </a:p>
          <a:p>
            <a:pPr lvl="0"/>
            <a:r>
              <a:rPr lang="ru-RU" sz="2400" dirty="0"/>
              <a:t>любые толчки;</a:t>
            </a:r>
          </a:p>
          <a:p>
            <a:pPr lvl="0"/>
            <a:r>
              <a:rPr lang="ru-RU" sz="2400" dirty="0"/>
              <a:t>захват (удержание) любой части тела противника или его   формы (цуками</a:t>
            </a:r>
            <a:r>
              <a:rPr lang="ru-RU" sz="2400" dirty="0" smtClean="0"/>
              <a:t>);</a:t>
            </a:r>
            <a:endParaRPr lang="ru-RU" sz="2400" dirty="0"/>
          </a:p>
          <a:p>
            <a:pPr lvl="0"/>
            <a:r>
              <a:rPr lang="ru-RU" sz="2400" dirty="0" smtClean="0"/>
              <a:t>удержание рукой части тела противника (например, плеча) («</a:t>
            </a:r>
            <a:r>
              <a:rPr lang="ru-RU" sz="2400" dirty="0" err="1" smtClean="0"/>
              <a:t>осаэ</a:t>
            </a:r>
            <a:r>
              <a:rPr lang="ru-RU" sz="2400" dirty="0" smtClean="0"/>
              <a:t>»);</a:t>
            </a:r>
          </a:p>
          <a:p>
            <a:pPr lvl="0"/>
            <a:r>
              <a:rPr lang="ru-RU" sz="2400" dirty="0" smtClean="0"/>
              <a:t>касание грудью в клинче («</a:t>
            </a:r>
            <a:r>
              <a:rPr lang="ru-RU" sz="2400" dirty="0" err="1" smtClean="0"/>
              <a:t>мунэ</a:t>
            </a:r>
            <a:r>
              <a:rPr lang="ru-RU" sz="2400" dirty="0" smtClean="0"/>
              <a:t> </a:t>
            </a:r>
            <a:r>
              <a:rPr lang="ru-RU" sz="2400" dirty="0" err="1" smtClean="0"/>
              <a:t>авасэтэ</a:t>
            </a:r>
            <a:r>
              <a:rPr lang="ru-RU" sz="2400" dirty="0" smtClean="0"/>
              <a:t> но </a:t>
            </a:r>
            <a:r>
              <a:rPr lang="ru-RU" sz="2400" dirty="0" err="1" smtClean="0"/>
              <a:t>когэки</a:t>
            </a:r>
            <a:r>
              <a:rPr lang="ru-RU" sz="2400" dirty="0" smtClean="0"/>
              <a:t>»);</a:t>
            </a:r>
          </a:p>
          <a:p>
            <a:pPr lvl="0"/>
            <a:r>
              <a:rPr lang="ru-RU" sz="2400" dirty="0" smtClean="0"/>
              <a:t>касание рук в клинче («тэ о </a:t>
            </a:r>
            <a:r>
              <a:rPr lang="ru-RU" sz="2400" dirty="0" err="1" smtClean="0"/>
              <a:t>авасэтэ</a:t>
            </a:r>
            <a:r>
              <a:rPr lang="ru-RU" sz="2400" dirty="0" smtClean="0"/>
              <a:t> но </a:t>
            </a:r>
            <a:r>
              <a:rPr lang="ru-RU" sz="2400" dirty="0" err="1" smtClean="0"/>
              <a:t>когэки</a:t>
            </a:r>
            <a:r>
              <a:rPr lang="ru-RU" sz="2400" dirty="0" smtClean="0"/>
              <a:t>»);</a:t>
            </a:r>
          </a:p>
          <a:p>
            <a:pPr lvl="0"/>
            <a:r>
              <a:rPr lang="ru-RU" sz="2400" dirty="0" smtClean="0"/>
              <a:t>атака </a:t>
            </a:r>
            <a:r>
              <a:rPr lang="ru-RU" sz="2400" dirty="0"/>
              <a:t>из-за пределов татами («</a:t>
            </a:r>
            <a:r>
              <a:rPr lang="ru-RU" sz="2400" dirty="0" err="1"/>
              <a:t>дзёгай</a:t>
            </a:r>
            <a:r>
              <a:rPr lang="ru-RU" sz="2400" dirty="0"/>
              <a:t> кара но </a:t>
            </a:r>
            <a:r>
              <a:rPr lang="ru-RU" sz="2400" dirty="0" err="1"/>
              <a:t>когэки</a:t>
            </a:r>
            <a:r>
              <a:rPr lang="ru-RU" sz="2400" dirty="0" smtClean="0"/>
              <a:t>»);</a:t>
            </a:r>
          </a:p>
          <a:p>
            <a:pPr lvl="0"/>
            <a:r>
              <a:rPr lang="ru-RU" sz="2400" dirty="0"/>
              <a:t>уклонение от боя или длительное отсутствие технических действий</a:t>
            </a:r>
            <a:r>
              <a:rPr lang="ru-RU" sz="2400" dirty="0" smtClean="0"/>
              <a:t>;</a:t>
            </a:r>
          </a:p>
          <a:p>
            <a:r>
              <a:rPr lang="ru-RU" sz="2400" dirty="0"/>
              <a:t>симуляция нанесения соперником запрещенного удара;</a:t>
            </a:r>
          </a:p>
          <a:p>
            <a:pPr lvl="0"/>
            <a:endParaRPr lang="ru-RU" sz="2400" dirty="0"/>
          </a:p>
          <a:p>
            <a:pPr lvl="0"/>
            <a:endParaRPr lang="ru-RU" dirty="0"/>
          </a:p>
          <a:p>
            <a:endParaRPr lang="ru-RU" dirty="0"/>
          </a:p>
        </p:txBody>
      </p:sp>
    </p:spTree>
    <p:extLst>
      <p:ext uri="{BB962C8B-B14F-4D97-AF65-F5344CB8AC3E}">
        <p14:creationId xmlns:p14="http://schemas.microsoft.com/office/powerpoint/2010/main" val="332569500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457200" y="548680"/>
            <a:ext cx="8229600" cy="4857403"/>
          </a:xfrm>
        </p:spPr>
        <p:txBody>
          <a:bodyPr>
            <a:noAutofit/>
          </a:bodyPr>
          <a:lstStyle/>
          <a:p>
            <a:pPr lvl="0"/>
            <a:r>
              <a:rPr lang="ru-RU" sz="2400" dirty="0"/>
              <a:t>повторяющиеся действия, задерживающие ход поединка (например, падения с явной целью сбить темп) («</a:t>
            </a:r>
            <a:r>
              <a:rPr lang="ru-RU" sz="2400" dirty="0" err="1"/>
              <a:t>какэнигэ</a:t>
            </a:r>
            <a:r>
              <a:rPr lang="ru-RU" sz="2400" dirty="0"/>
              <a:t>»);</a:t>
            </a:r>
          </a:p>
          <a:p>
            <a:pPr lvl="0"/>
            <a:r>
              <a:rPr lang="ru-RU" sz="2400" dirty="0" smtClean="0"/>
              <a:t>пассивность </a:t>
            </a:r>
            <a:r>
              <a:rPr lang="ru-RU" sz="2400" dirty="0"/>
              <a:t>или отсутствие попыток вступить в бой. Пассивность относится к ситуации, когда один или оба участника не пытаются обмениваться ударами в течении длительного периода времени;</a:t>
            </a:r>
          </a:p>
          <a:p>
            <a:pPr lvl="0"/>
            <a:r>
              <a:rPr lang="ru-RU" sz="2400" dirty="0"/>
              <a:t>неподчинение командам Рефери во время поединка;</a:t>
            </a:r>
          </a:p>
          <a:p>
            <a:pPr lvl="0"/>
            <a:r>
              <a:rPr lang="ru-RU" sz="2400" dirty="0"/>
              <a:t>несоблюдение этикета участником при выходе на соревновательную площадку и во время проведения поединка; </a:t>
            </a:r>
          </a:p>
          <a:p>
            <a:pPr lvl="0"/>
            <a:r>
              <a:rPr lang="ru-RU" sz="2400" dirty="0"/>
              <a:t>некорректное поведение, противоречащее духу и этике соревнований, проявление неуважительного отношения к противнику, секундантам, судьям, зрителям.</a:t>
            </a:r>
          </a:p>
          <a:p>
            <a:pPr marL="0" indent="0">
              <a:buNone/>
            </a:pPr>
            <a:r>
              <a:rPr lang="ru-RU" sz="2400" dirty="0"/>
              <a:t> </a:t>
            </a:r>
          </a:p>
        </p:txBody>
      </p:sp>
    </p:spTree>
    <p:extLst>
      <p:ext uri="{BB962C8B-B14F-4D97-AF65-F5344CB8AC3E}">
        <p14:creationId xmlns:p14="http://schemas.microsoft.com/office/powerpoint/2010/main" val="33458626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460608" y="1268760"/>
            <a:ext cx="8229600" cy="4525963"/>
          </a:xfrm>
        </p:spPr>
        <p:txBody>
          <a:bodyPr>
            <a:normAutofit fontScale="62500" lnSpcReduction="20000"/>
          </a:bodyPr>
          <a:lstStyle/>
          <a:p>
            <a:pPr lvl="0"/>
            <a:r>
              <a:rPr lang="ru-RU" dirty="0" smtClean="0"/>
              <a:t>Выход </a:t>
            </a:r>
            <a:r>
              <a:rPr lang="ru-RU" dirty="0"/>
              <a:t>из соревновательной зоны («</a:t>
            </a:r>
            <a:r>
              <a:rPr lang="ru-RU" dirty="0" err="1"/>
              <a:t>дзёгай</a:t>
            </a:r>
            <a:r>
              <a:rPr lang="ru-RU" dirty="0"/>
              <a:t>»), не вызванный действием противника</a:t>
            </a:r>
            <a:r>
              <a:rPr lang="ru-RU" dirty="0" smtClean="0"/>
              <a:t>. </a:t>
            </a:r>
            <a:r>
              <a:rPr lang="ru-RU" dirty="0" smtClean="0">
                <a:solidFill>
                  <a:srgbClr val="7030A0"/>
                </a:solidFill>
              </a:rPr>
              <a:t>Участнику объявляется «</a:t>
            </a:r>
            <a:r>
              <a:rPr lang="ru-RU" dirty="0" err="1" smtClean="0">
                <a:solidFill>
                  <a:srgbClr val="7030A0"/>
                </a:solidFill>
              </a:rPr>
              <a:t>Кэйкоку</a:t>
            </a:r>
            <a:r>
              <a:rPr lang="ru-RU" dirty="0" smtClean="0">
                <a:solidFill>
                  <a:srgbClr val="7030A0"/>
                </a:solidFill>
              </a:rPr>
              <a:t>» </a:t>
            </a:r>
            <a:r>
              <a:rPr lang="ru-RU" dirty="0">
                <a:solidFill>
                  <a:srgbClr val="7030A0"/>
                </a:solidFill>
              </a:rPr>
              <a:t>в случае если боец во второй раз, не отвечая на удары, выходит </a:t>
            </a:r>
            <a:r>
              <a:rPr lang="ru-RU" dirty="0" smtClean="0">
                <a:solidFill>
                  <a:srgbClr val="7030A0"/>
                </a:solidFill>
              </a:rPr>
              <a:t>за </a:t>
            </a:r>
            <a:r>
              <a:rPr lang="ru-RU" dirty="0">
                <a:solidFill>
                  <a:srgbClr val="7030A0"/>
                </a:solidFill>
              </a:rPr>
              <a:t>пределы </a:t>
            </a:r>
            <a:r>
              <a:rPr lang="ru-RU" dirty="0" smtClean="0">
                <a:solidFill>
                  <a:srgbClr val="7030A0"/>
                </a:solidFill>
              </a:rPr>
              <a:t>татами. В случае третьего выхода за пределы татами, объявляется «Чуй». </a:t>
            </a:r>
            <a:r>
              <a:rPr lang="ru-RU" dirty="0">
                <a:solidFill>
                  <a:srgbClr val="7030A0"/>
                </a:solidFill>
              </a:rPr>
              <a:t>Е</a:t>
            </a:r>
            <a:r>
              <a:rPr lang="ru-RU" dirty="0" smtClean="0">
                <a:solidFill>
                  <a:srgbClr val="7030A0"/>
                </a:solidFill>
              </a:rPr>
              <a:t>сли </a:t>
            </a:r>
            <a:r>
              <a:rPr lang="ru-RU" dirty="0">
                <a:solidFill>
                  <a:srgbClr val="7030A0"/>
                </a:solidFill>
              </a:rPr>
              <a:t>боец в четвёртый раз, не отвечая на удары, выходит за </a:t>
            </a:r>
            <a:r>
              <a:rPr lang="ru-RU" dirty="0" smtClean="0">
                <a:solidFill>
                  <a:srgbClr val="7030A0"/>
                </a:solidFill>
              </a:rPr>
              <a:t>пределы </a:t>
            </a:r>
            <a:r>
              <a:rPr lang="ru-RU" dirty="0">
                <a:solidFill>
                  <a:srgbClr val="7030A0"/>
                </a:solidFill>
              </a:rPr>
              <a:t>татами, его сопернику следует дать оценку </a:t>
            </a:r>
            <a:r>
              <a:rPr lang="ru-RU" dirty="0" smtClean="0">
                <a:solidFill>
                  <a:srgbClr val="7030A0"/>
                </a:solidFill>
              </a:rPr>
              <a:t>«</a:t>
            </a:r>
            <a:r>
              <a:rPr lang="ru-RU" dirty="0" err="1">
                <a:solidFill>
                  <a:srgbClr val="7030A0"/>
                </a:solidFill>
              </a:rPr>
              <a:t>В</a:t>
            </a:r>
            <a:r>
              <a:rPr lang="ru-RU" dirty="0" err="1" smtClean="0">
                <a:solidFill>
                  <a:srgbClr val="7030A0"/>
                </a:solidFill>
              </a:rPr>
              <a:t>адза-ари</a:t>
            </a:r>
            <a:r>
              <a:rPr lang="ru-RU" dirty="0" smtClean="0">
                <a:solidFill>
                  <a:srgbClr val="7030A0"/>
                </a:solidFill>
              </a:rPr>
              <a:t>.</a:t>
            </a:r>
            <a:endParaRPr lang="ru-RU" dirty="0">
              <a:solidFill>
                <a:srgbClr val="7030A0"/>
              </a:solidFill>
            </a:endParaRPr>
          </a:p>
          <a:p>
            <a:r>
              <a:rPr lang="ru-RU" dirty="0" smtClean="0"/>
              <a:t>Нарушение «</a:t>
            </a:r>
            <a:r>
              <a:rPr lang="ru-RU" dirty="0" err="1" smtClean="0"/>
              <a:t>Дзёгай</a:t>
            </a:r>
            <a:r>
              <a:rPr lang="ru-RU" dirty="0"/>
              <a:t>» относится к ситуации, когда нога или обе ноги участника оказываются за пределами соревновательной зоны. </a:t>
            </a:r>
            <a:endParaRPr lang="ru-RU" dirty="0" smtClean="0"/>
          </a:p>
          <a:p>
            <a:r>
              <a:rPr lang="ru-RU" dirty="0" smtClean="0"/>
              <a:t>Исключением </a:t>
            </a:r>
            <a:r>
              <a:rPr lang="ru-RU" dirty="0"/>
              <a:t>являются случаи и не расценивается как </a:t>
            </a:r>
            <a:r>
              <a:rPr lang="ru-RU" dirty="0" smtClean="0"/>
              <a:t>«</a:t>
            </a:r>
            <a:r>
              <a:rPr lang="ru-RU" dirty="0" err="1" smtClean="0"/>
              <a:t>Дзёгай</a:t>
            </a:r>
            <a:r>
              <a:rPr lang="ru-RU" dirty="0"/>
              <a:t>»:</a:t>
            </a:r>
          </a:p>
          <a:p>
            <a:pPr marL="0" indent="0">
              <a:buNone/>
            </a:pPr>
            <a:r>
              <a:rPr lang="ru-RU" dirty="0" smtClean="0"/>
              <a:t>       - </a:t>
            </a:r>
            <a:r>
              <a:rPr lang="ru-RU" dirty="0"/>
              <a:t>участник оказался физически вытолкнут или выброшен из соревновательной зоны противником. Кроме того, если обе ноги участника покидают пределы соревновательной зоны во время быстрого маневра, после которого он немедленно возвращается или пытается вернуться в соревновательную зону;</a:t>
            </a:r>
          </a:p>
          <a:p>
            <a:pPr marL="0" indent="0">
              <a:buNone/>
            </a:pPr>
            <a:r>
              <a:rPr lang="ru-RU" dirty="0" smtClean="0"/>
              <a:t>       -  </a:t>
            </a:r>
            <a:r>
              <a:rPr lang="ru-RU" dirty="0"/>
              <a:t>в результате атаки ногой атакующий оказывается за пределами татами (например, </a:t>
            </a:r>
            <a:r>
              <a:rPr lang="ru-RU" dirty="0" smtClean="0"/>
              <a:t>«</a:t>
            </a:r>
            <a:r>
              <a:rPr lang="ru-RU" dirty="0" err="1" smtClean="0"/>
              <a:t>Кайтэн</a:t>
            </a:r>
            <a:r>
              <a:rPr lang="ru-RU" dirty="0" smtClean="0"/>
              <a:t> </a:t>
            </a:r>
            <a:r>
              <a:rPr lang="ru-RU" dirty="0"/>
              <a:t>до </a:t>
            </a:r>
            <a:r>
              <a:rPr lang="ru-RU" dirty="0" err="1"/>
              <a:t>маваси</a:t>
            </a:r>
            <a:r>
              <a:rPr lang="ru-RU" dirty="0"/>
              <a:t> </a:t>
            </a:r>
            <a:r>
              <a:rPr lang="ru-RU" dirty="0" err="1"/>
              <a:t>гэри</a:t>
            </a:r>
            <a:r>
              <a:rPr lang="ru-RU" dirty="0"/>
              <a:t>»);</a:t>
            </a:r>
          </a:p>
          <a:p>
            <a:endParaRPr lang="ru-RU" dirty="0"/>
          </a:p>
        </p:txBody>
      </p:sp>
    </p:spTree>
    <p:extLst>
      <p:ext uri="{BB962C8B-B14F-4D97-AF65-F5344CB8AC3E}">
        <p14:creationId xmlns:p14="http://schemas.microsoft.com/office/powerpoint/2010/main" val="26072833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052736"/>
            <a:ext cx="8517632" cy="1143000"/>
          </a:xfrm>
        </p:spPr>
        <p:txBody>
          <a:bodyPr>
            <a:normAutofit fontScale="90000"/>
          </a:bodyPr>
          <a:lstStyle/>
          <a:p>
            <a:r>
              <a:rPr lang="ru-RU" b="1" dirty="0"/>
              <a:t>Дополнительно в возрастной группе 10-11 лет запрещенными техническими действиями являются:</a:t>
            </a:r>
            <a:br>
              <a:rPr lang="ru-RU" b="1" dirty="0"/>
            </a:br>
            <a:endParaRPr lang="ru-RU" b="1" dirty="0"/>
          </a:p>
        </p:txBody>
      </p:sp>
      <p:sp>
        <p:nvSpPr>
          <p:cNvPr id="3" name="Содержимое 2"/>
          <p:cNvSpPr>
            <a:spLocks noGrp="1"/>
          </p:cNvSpPr>
          <p:nvPr>
            <p:ph idx="1"/>
          </p:nvPr>
        </p:nvSpPr>
        <p:spPr>
          <a:xfrm>
            <a:off x="467544" y="2708920"/>
            <a:ext cx="8229600" cy="4525963"/>
          </a:xfrm>
        </p:spPr>
        <p:txBody>
          <a:bodyPr/>
          <a:lstStyle/>
          <a:p>
            <a:r>
              <a:rPr lang="ru-RU" sz="2800" dirty="0" smtClean="0"/>
              <a:t>являются </a:t>
            </a:r>
            <a:r>
              <a:rPr lang="ru-RU" sz="2800" dirty="0"/>
              <a:t>все удары ногами в </a:t>
            </a:r>
            <a:r>
              <a:rPr lang="ru-RU" sz="2800" dirty="0" smtClean="0"/>
              <a:t>голову</a:t>
            </a:r>
            <a:endParaRPr lang="ru-RU" sz="2800" dirty="0"/>
          </a:p>
          <a:p>
            <a:r>
              <a:rPr lang="ru-RU" sz="2800" dirty="0"/>
              <a:t>за исключением удара </a:t>
            </a:r>
            <a:r>
              <a:rPr lang="ru-RU" sz="2800" dirty="0" err="1"/>
              <a:t>дзёдан</a:t>
            </a:r>
            <a:r>
              <a:rPr lang="ru-RU" sz="2800" dirty="0"/>
              <a:t> </a:t>
            </a:r>
            <a:r>
              <a:rPr lang="ru-RU" sz="2800" dirty="0" err="1"/>
              <a:t>маваси-гэри</a:t>
            </a:r>
            <a:r>
              <a:rPr lang="ru-RU" sz="2800" dirty="0"/>
              <a:t> при условии, что он выполняется стоя одной ногой на татами.</a:t>
            </a:r>
          </a:p>
          <a:p>
            <a:endParaRPr lang="ru-RU" dirty="0"/>
          </a:p>
          <a:p>
            <a:endParaRPr lang="ru-RU" dirty="0"/>
          </a:p>
        </p:txBody>
      </p:sp>
    </p:spTree>
    <p:extLst>
      <p:ext uri="{BB962C8B-B14F-4D97-AF65-F5344CB8AC3E}">
        <p14:creationId xmlns:p14="http://schemas.microsoft.com/office/powerpoint/2010/main" val="19169535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606028"/>
            <a:ext cx="7886700" cy="994172"/>
          </a:xfrm>
        </p:spPr>
        <p:txBody>
          <a:bodyPr/>
          <a:lstStyle/>
          <a:p>
            <a:pPr algn="ctr"/>
            <a:r>
              <a:rPr lang="ru-RU" b="1" dirty="0" smtClean="0">
                <a:solidFill>
                  <a:srgbClr val="FF0000"/>
                </a:solidFill>
                <a:effectLst>
                  <a:outerShdw blurRad="38100" dist="38100" dir="2700000" algn="tl">
                    <a:srgbClr val="000000">
                      <a:alpha val="43137"/>
                    </a:srgbClr>
                  </a:outerShdw>
                </a:effectLst>
              </a:rPr>
              <a:t>ДЕВИЗ СУДЕЙ КИОКУШИН:</a:t>
            </a:r>
            <a:endParaRPr lang="ru-RU" b="1" dirty="0">
              <a:solidFill>
                <a:srgbClr val="FF0000"/>
              </a:solidFill>
              <a:effectLst>
                <a:outerShdw blurRad="38100" dist="38100" dir="2700000" algn="tl">
                  <a:srgbClr val="000000">
                    <a:alpha val="43137"/>
                  </a:srgbClr>
                </a:outerShdw>
              </a:effectLst>
            </a:endParaRPr>
          </a:p>
        </p:txBody>
      </p:sp>
      <p:sp>
        <p:nvSpPr>
          <p:cNvPr id="3" name="Содержимое 2"/>
          <p:cNvSpPr>
            <a:spLocks noGrp="1"/>
          </p:cNvSpPr>
          <p:nvPr>
            <p:ph idx="1"/>
          </p:nvPr>
        </p:nvSpPr>
        <p:spPr>
          <a:xfrm>
            <a:off x="457200" y="1700808"/>
            <a:ext cx="8229600" cy="4525963"/>
          </a:xfrm>
        </p:spPr>
        <p:txBody>
          <a:bodyPr>
            <a:normAutofit/>
          </a:bodyPr>
          <a:lstStyle/>
          <a:p>
            <a:pPr algn="ctr">
              <a:buNone/>
            </a:pPr>
            <a:r>
              <a:rPr lang="ru-RU" sz="3000" dirty="0"/>
              <a:t>«Здесь нет своих, здесь нет чужих, </a:t>
            </a:r>
          </a:p>
          <a:p>
            <a:pPr algn="ctr">
              <a:buNone/>
            </a:pPr>
            <a:r>
              <a:rPr lang="ru-RU" sz="3000" dirty="0"/>
              <a:t>есть спортсмены, которые упорно тренировались, чтобы показать свой максимальный результат! И задача судейского корпуса заключается в том, чтобы судить так, чтобы мог победить сильнейший </a:t>
            </a:r>
            <a:r>
              <a:rPr lang="ru-RU" sz="3000" dirty="0" smtClean="0"/>
              <a:t>– </a:t>
            </a:r>
          </a:p>
          <a:p>
            <a:pPr algn="ctr">
              <a:buNone/>
            </a:pPr>
            <a:r>
              <a:rPr lang="ru-RU" sz="3000" dirty="0" smtClean="0"/>
              <a:t>достойный </a:t>
            </a:r>
            <a:r>
              <a:rPr lang="ru-RU" sz="3000" dirty="0"/>
              <a:t>этой победы!»</a:t>
            </a:r>
          </a:p>
          <a:p>
            <a:pPr algn="ctr">
              <a:buNone/>
            </a:pPr>
            <a:endParaRPr lang="ru-RU" sz="3000" dirty="0"/>
          </a:p>
          <a:p>
            <a:endParaRPr lang="ru-RU" dirty="0"/>
          </a:p>
          <a:p>
            <a:endParaRPr lang="ru-RU" dirty="0"/>
          </a:p>
        </p:txBody>
      </p:sp>
    </p:spTree>
    <p:extLst>
      <p:ext uri="{BB962C8B-B14F-4D97-AF65-F5344CB8AC3E}">
        <p14:creationId xmlns:p14="http://schemas.microsoft.com/office/powerpoint/2010/main" val="3559451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04664"/>
            <a:ext cx="8229600" cy="1143000"/>
          </a:xfrm>
        </p:spPr>
        <p:txBody>
          <a:bodyPr>
            <a:noAutofit/>
          </a:bodyPr>
          <a:lstStyle/>
          <a:p>
            <a:pPr lvl="2" algn="ctr" rtl="0">
              <a:spcBef>
                <a:spcPct val="0"/>
              </a:spcBef>
            </a:pPr>
            <a:r>
              <a:rPr lang="ru-RU" sz="4000" b="1" dirty="0">
                <a:latin typeface="+mj-lt"/>
              </a:rPr>
              <a:t>Оценка запрещенных действий</a:t>
            </a:r>
            <a:br>
              <a:rPr lang="ru-RU" sz="4000" b="1" dirty="0">
                <a:latin typeface="+mj-lt"/>
              </a:rPr>
            </a:br>
            <a:endParaRPr lang="ru-RU" sz="4000" b="1" dirty="0">
              <a:latin typeface="+mj-lt"/>
            </a:endParaRPr>
          </a:p>
        </p:txBody>
      </p:sp>
      <p:sp>
        <p:nvSpPr>
          <p:cNvPr id="3" name="Содержимое 2"/>
          <p:cNvSpPr>
            <a:spLocks noGrp="1"/>
          </p:cNvSpPr>
          <p:nvPr>
            <p:ph idx="1"/>
          </p:nvPr>
        </p:nvSpPr>
        <p:spPr>
          <a:xfrm>
            <a:off x="457200" y="1412776"/>
            <a:ext cx="8229600" cy="4713387"/>
          </a:xfrm>
        </p:spPr>
        <p:txBody>
          <a:bodyPr>
            <a:normAutofit fontScale="62500" lnSpcReduction="20000"/>
          </a:bodyPr>
          <a:lstStyle/>
          <a:p>
            <a:pPr lvl="0"/>
            <a:r>
              <a:rPr lang="ru-RU" dirty="0" smtClean="0"/>
              <a:t>«</a:t>
            </a:r>
            <a:r>
              <a:rPr lang="ru-RU" dirty="0" err="1" smtClean="0"/>
              <a:t>Кэйкоку</a:t>
            </a:r>
            <a:r>
              <a:rPr lang="ru-RU" dirty="0" smtClean="0"/>
              <a:t>» объявляется </a:t>
            </a:r>
            <a:r>
              <a:rPr lang="ru-RU" dirty="0"/>
              <a:t>участнику за первый случай незначительного нарушения Правил, кроме любого попадания рукой в голову, за которое назначается сразу официальное замечание «чуй». </a:t>
            </a:r>
            <a:r>
              <a:rPr lang="ru-RU" dirty="0" smtClean="0"/>
              <a:t>;</a:t>
            </a:r>
            <a:endParaRPr lang="ru-RU" dirty="0"/>
          </a:p>
          <a:p>
            <a:pPr lvl="0"/>
            <a:r>
              <a:rPr lang="ru-RU" dirty="0"/>
              <a:t>первое серьезное нарушение Правил наказывается официальным замечанием «чуй»;</a:t>
            </a:r>
          </a:p>
          <a:p>
            <a:pPr lvl="0"/>
            <a:r>
              <a:rPr lang="ru-RU" dirty="0"/>
              <a:t>второе нарушение Правил наказывается первым штрафным очком «</a:t>
            </a:r>
            <a:r>
              <a:rPr lang="ru-RU" dirty="0" err="1"/>
              <a:t>гэнтэн</a:t>
            </a:r>
            <a:r>
              <a:rPr lang="ru-RU" dirty="0"/>
              <a:t> </a:t>
            </a:r>
            <a:r>
              <a:rPr lang="ru-RU" dirty="0" err="1"/>
              <a:t>ити</a:t>
            </a:r>
            <a:r>
              <a:rPr lang="ru-RU" dirty="0"/>
              <a:t>»;</a:t>
            </a:r>
          </a:p>
          <a:p>
            <a:pPr lvl="0"/>
            <a:r>
              <a:rPr lang="ru-RU" dirty="0"/>
              <a:t>третье нарушение Правил наказывается вторым штрафным очком «</a:t>
            </a:r>
            <a:r>
              <a:rPr lang="ru-RU" dirty="0" err="1"/>
              <a:t>гэнтэн</a:t>
            </a:r>
            <a:r>
              <a:rPr lang="ru-RU" dirty="0"/>
              <a:t> ни»;</a:t>
            </a:r>
          </a:p>
          <a:p>
            <a:pPr lvl="0"/>
            <a:r>
              <a:rPr lang="ru-RU" dirty="0"/>
              <a:t>четвёртое нарушение Правил наказывается третьим штрафным очком «</a:t>
            </a:r>
            <a:r>
              <a:rPr lang="ru-RU" dirty="0" err="1"/>
              <a:t>гэнтэн</a:t>
            </a:r>
            <a:r>
              <a:rPr lang="ru-RU" dirty="0"/>
              <a:t> сан», а также дисквалификацией участника «</a:t>
            </a:r>
            <a:r>
              <a:rPr lang="ru-RU" dirty="0" err="1"/>
              <a:t>сиккаку</a:t>
            </a:r>
            <a:r>
              <a:rPr lang="ru-RU" dirty="0" smtClean="0"/>
              <a:t>».</a:t>
            </a:r>
            <a:endParaRPr lang="ru-RU" dirty="0"/>
          </a:p>
          <a:p>
            <a:r>
              <a:rPr lang="ru-RU" dirty="0"/>
              <a:t>п</a:t>
            </a:r>
            <a:r>
              <a:rPr lang="ru-RU" dirty="0" smtClean="0"/>
              <a:t>ри </a:t>
            </a:r>
            <a:r>
              <a:rPr lang="ru-RU" dirty="0"/>
              <a:t>особенно опасных, намеренных и злостных нарушениях участник может быть наказан штрафным очком «</a:t>
            </a:r>
            <a:r>
              <a:rPr lang="ru-RU" dirty="0" err="1"/>
              <a:t>гэнтэн</a:t>
            </a:r>
            <a:r>
              <a:rPr lang="ru-RU" dirty="0"/>
              <a:t> </a:t>
            </a:r>
            <a:r>
              <a:rPr lang="ru-RU" dirty="0" err="1"/>
              <a:t>ити</a:t>
            </a:r>
            <a:r>
              <a:rPr lang="ru-RU" dirty="0"/>
              <a:t>» сразу, без предъявления «</a:t>
            </a:r>
            <a:r>
              <a:rPr lang="ru-RU" dirty="0" err="1"/>
              <a:t>кэйкоку</a:t>
            </a:r>
            <a:r>
              <a:rPr lang="ru-RU" dirty="0"/>
              <a:t>» или «чуй» при согласовании со </a:t>
            </a:r>
            <a:r>
              <a:rPr lang="ru-RU" dirty="0" smtClean="0"/>
              <a:t>Руководителем татами.</a:t>
            </a:r>
            <a:endParaRPr lang="ru-RU" dirty="0"/>
          </a:p>
          <a:p>
            <a:endParaRPr lang="ru-RU" dirty="0"/>
          </a:p>
        </p:txBody>
      </p:sp>
    </p:spTree>
    <p:extLst>
      <p:ext uri="{BB962C8B-B14F-4D97-AF65-F5344CB8AC3E}">
        <p14:creationId xmlns:p14="http://schemas.microsoft.com/office/powerpoint/2010/main" val="25346302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229600" cy="1143000"/>
          </a:xfrm>
        </p:spPr>
        <p:txBody>
          <a:bodyPr>
            <a:noAutofit/>
          </a:bodyPr>
          <a:lstStyle/>
          <a:p>
            <a:pPr lvl="2" algn="ctr" rtl="0">
              <a:spcBef>
                <a:spcPct val="0"/>
              </a:spcBef>
            </a:pPr>
            <a:r>
              <a:rPr lang="ru-RU" sz="4000" b="1" dirty="0">
                <a:solidFill>
                  <a:srgbClr val="7030A0"/>
                </a:solidFill>
                <a:latin typeface="+mj-lt"/>
              </a:rPr>
              <a:t>Дисквалификация («</a:t>
            </a:r>
            <a:r>
              <a:rPr lang="ru-RU" sz="4000" b="1" dirty="0" err="1">
                <a:solidFill>
                  <a:srgbClr val="7030A0"/>
                </a:solidFill>
                <a:latin typeface="+mj-lt"/>
              </a:rPr>
              <a:t>сиккаку</a:t>
            </a:r>
            <a:r>
              <a:rPr lang="ru-RU" sz="4000" b="1" dirty="0">
                <a:solidFill>
                  <a:srgbClr val="7030A0"/>
                </a:solidFill>
                <a:latin typeface="+mj-lt"/>
              </a:rPr>
              <a:t>»)</a:t>
            </a:r>
            <a:br>
              <a:rPr lang="ru-RU" sz="4000" b="1" dirty="0">
                <a:solidFill>
                  <a:srgbClr val="7030A0"/>
                </a:solidFill>
                <a:latin typeface="+mj-lt"/>
              </a:rPr>
            </a:br>
            <a:endParaRPr lang="ru-RU" sz="4000" b="1" dirty="0">
              <a:solidFill>
                <a:srgbClr val="7030A0"/>
              </a:solidFill>
              <a:latin typeface="+mj-lt"/>
            </a:endParaRPr>
          </a:p>
        </p:txBody>
      </p:sp>
      <p:sp>
        <p:nvSpPr>
          <p:cNvPr id="3" name="Содержимое 2"/>
          <p:cNvSpPr>
            <a:spLocks noGrp="1"/>
          </p:cNvSpPr>
          <p:nvPr>
            <p:ph idx="1"/>
          </p:nvPr>
        </p:nvSpPr>
        <p:spPr>
          <a:xfrm>
            <a:off x="457200" y="1268760"/>
            <a:ext cx="8229600" cy="5256584"/>
          </a:xfrm>
        </p:spPr>
        <p:txBody>
          <a:bodyPr>
            <a:normAutofit fontScale="62500" lnSpcReduction="20000"/>
          </a:bodyPr>
          <a:lstStyle/>
          <a:p>
            <a:pPr lvl="0"/>
            <a:r>
              <a:rPr lang="ru-RU" dirty="0"/>
              <a:t>получение трех штрафных баллов («</a:t>
            </a:r>
            <a:r>
              <a:rPr lang="ru-RU" dirty="0" err="1"/>
              <a:t>гэнтэн</a:t>
            </a:r>
            <a:r>
              <a:rPr lang="ru-RU" dirty="0"/>
              <a:t> сан») в течение одного раунда;</a:t>
            </a:r>
          </a:p>
          <a:p>
            <a:pPr lvl="0"/>
            <a:r>
              <a:rPr lang="ru-RU" dirty="0"/>
              <a:t>преднамеренная атака руками в голову, шею или в пах, повлекшая за собой неспособность соперника продолжать поединок;</a:t>
            </a:r>
          </a:p>
          <a:p>
            <a:pPr lvl="0"/>
            <a:r>
              <a:rPr lang="ru-RU" dirty="0"/>
              <a:t>неявка на татами или опоздание на татами на время, превышающее установленное временным регламентом;</a:t>
            </a:r>
          </a:p>
          <a:p>
            <a:pPr lvl="0"/>
            <a:r>
              <a:rPr lang="ru-RU" dirty="0"/>
              <a:t>преднамеренные некорректные или дискредитирующие соревнования поступки участника;</a:t>
            </a:r>
          </a:p>
          <a:p>
            <a:pPr lvl="0"/>
            <a:r>
              <a:rPr lang="ru-RU" dirty="0"/>
              <a:t>отказ участника подчиняться командам Рефери или Главного судьи;</a:t>
            </a:r>
          </a:p>
          <a:p>
            <a:pPr lvl="0"/>
            <a:r>
              <a:rPr lang="ru-RU" dirty="0"/>
              <a:t>при обнаружении использования допинга;</a:t>
            </a:r>
          </a:p>
          <a:p>
            <a:pPr lvl="0"/>
            <a:r>
              <a:rPr lang="ru-RU" dirty="0"/>
              <a:t>неучастие в тесте </a:t>
            </a:r>
            <a:r>
              <a:rPr lang="ru-RU" dirty="0" err="1"/>
              <a:t>тамэсивари</a:t>
            </a:r>
            <a:r>
              <a:rPr lang="ru-RU" dirty="0"/>
              <a:t>, если он предусмотрен Положением/Регламентом.</a:t>
            </a:r>
          </a:p>
          <a:p>
            <a:pPr>
              <a:buNone/>
            </a:pPr>
            <a:r>
              <a:rPr lang="ru-RU" dirty="0"/>
              <a:t> </a:t>
            </a:r>
          </a:p>
          <a:p>
            <a:r>
              <a:rPr lang="ru-RU" dirty="0"/>
              <a:t>Условия, которые могут привести к дисквалификации участника:</a:t>
            </a:r>
          </a:p>
          <a:p>
            <a:pPr lvl="0"/>
            <a:r>
              <a:rPr lang="ru-RU" dirty="0"/>
              <a:t>некорректное поведение тренера-секунданта, не подчиняющегося указаниям Рефери или Главного судьи;</a:t>
            </a:r>
          </a:p>
          <a:p>
            <a:pPr lvl="0"/>
            <a:r>
              <a:rPr lang="ru-RU" dirty="0"/>
              <a:t>подмена участников в ходе соревнований (в этом случае может быть дисквалифицирована вся команда).</a:t>
            </a:r>
          </a:p>
          <a:p>
            <a:endParaRPr lang="ru-RU"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5190A6B-CD3C-4123-A426-5D12AF4C1A1F}"/>
              </a:ext>
            </a:extLst>
          </p:cNvPr>
          <p:cNvSpPr>
            <a:spLocks noGrp="1"/>
          </p:cNvSpPr>
          <p:nvPr>
            <p:ph type="title"/>
          </p:nvPr>
        </p:nvSpPr>
        <p:spPr/>
        <p:txBody>
          <a:bodyPr>
            <a:normAutofit fontScale="90000"/>
          </a:bodyPr>
          <a:lstStyle/>
          <a:p>
            <a:r>
              <a:rPr lang="ru-RU" b="1" dirty="0">
                <a:solidFill>
                  <a:srgbClr val="7030A0"/>
                </a:solidFill>
              </a:rPr>
              <a:t>Критерии определения победителя</a:t>
            </a:r>
          </a:p>
        </p:txBody>
      </p:sp>
      <p:sp>
        <p:nvSpPr>
          <p:cNvPr id="3" name="Объект 2">
            <a:extLst>
              <a:ext uri="{FF2B5EF4-FFF2-40B4-BE49-F238E27FC236}">
                <a16:creationId xmlns="" xmlns:a16="http://schemas.microsoft.com/office/drawing/2014/main" id="{C9072571-6861-4AAB-B24C-968F36048AE2}"/>
              </a:ext>
            </a:extLst>
          </p:cNvPr>
          <p:cNvSpPr>
            <a:spLocks noGrp="1"/>
          </p:cNvSpPr>
          <p:nvPr>
            <p:ph idx="1"/>
          </p:nvPr>
        </p:nvSpPr>
        <p:spPr/>
        <p:txBody>
          <a:bodyPr>
            <a:normAutofit fontScale="92500" lnSpcReduction="10000"/>
          </a:bodyPr>
          <a:lstStyle/>
          <a:p>
            <a:pPr marL="342900" lvl="0" indent="-342900" algn="just">
              <a:lnSpc>
                <a:spcPct val="115000"/>
              </a:lnSpc>
              <a:buFont typeface="+mj-lt"/>
              <a:buAutoNum type="arabicParenR"/>
            </a:pPr>
            <a:r>
              <a:rPr lang="ru-RU" sz="2000" u="sng" dirty="0">
                <a:effectLst/>
                <a:latin typeface="Calibri" panose="020F0502020204030204" pitchFamily="34" charset="0"/>
                <a:ea typeface="MS Mincho" panose="020B0400000000000000" pitchFamily="49" charset="-128"/>
                <a:cs typeface="Calibri" panose="020F0502020204030204" pitchFamily="34" charset="0"/>
              </a:rPr>
              <a:t>наличие оценок «</a:t>
            </a:r>
            <a:r>
              <a:rPr lang="ru-RU" sz="2000" u="sng" dirty="0" err="1">
                <a:effectLst/>
                <a:latin typeface="Calibri" panose="020F0502020204030204" pitchFamily="34" charset="0"/>
                <a:ea typeface="MS Mincho" panose="020B0400000000000000" pitchFamily="49" charset="-128"/>
                <a:cs typeface="Calibri" panose="020F0502020204030204" pitchFamily="34" charset="0"/>
              </a:rPr>
              <a:t>вадза-ари</a:t>
            </a:r>
            <a:r>
              <a:rPr lang="ru-RU" sz="2000" u="sng" dirty="0">
                <a:effectLst/>
                <a:latin typeface="Calibri" panose="020F0502020204030204" pitchFamily="34" charset="0"/>
                <a:ea typeface="MS Mincho" panose="020B0400000000000000" pitchFamily="49" charset="-128"/>
                <a:cs typeface="Calibri" panose="020F0502020204030204" pitchFamily="34" charset="0"/>
              </a:rPr>
              <a:t>» и количество вынесенных замечаний за нарушения правил у каждого из участников</a:t>
            </a:r>
            <a:r>
              <a:rPr lang="ru-RU" sz="2000" dirty="0">
                <a:effectLst/>
                <a:latin typeface="Calibri" panose="020F0502020204030204" pitchFamily="34" charset="0"/>
                <a:ea typeface="MS Mincho" panose="020B0400000000000000" pitchFamily="49" charset="-128"/>
                <a:cs typeface="Calibri" panose="020F0502020204030204" pitchFamily="34" charset="0"/>
              </a:rPr>
              <a:t>;</a:t>
            </a:r>
          </a:p>
          <a:p>
            <a:pPr marL="342900" lvl="0" indent="-342900" algn="just">
              <a:lnSpc>
                <a:spcPct val="115000"/>
              </a:lnSpc>
              <a:buFont typeface="+mj-lt"/>
              <a:buAutoNum type="arabicParenR"/>
            </a:pPr>
            <a:r>
              <a:rPr lang="ru-RU" sz="2000" dirty="0">
                <a:effectLst/>
                <a:latin typeface="Calibri" panose="020F0502020204030204" pitchFamily="34" charset="0"/>
                <a:ea typeface="MS Mincho" panose="020B0400000000000000" pitchFamily="49" charset="-128"/>
                <a:cs typeface="Calibri" panose="020F0502020204030204" pitchFamily="34" charset="0"/>
              </a:rPr>
              <a:t> </a:t>
            </a:r>
            <a:r>
              <a:rPr lang="ru-RU" sz="2000" u="sng" dirty="0">
                <a:effectLst/>
                <a:latin typeface="Calibri" panose="020F0502020204030204" pitchFamily="34" charset="0"/>
                <a:ea typeface="MS Mincho" panose="02020609040205080304" pitchFamily="49" charset="-128"/>
                <a:cs typeface="Calibri" panose="020F0502020204030204" pitchFamily="34" charset="0"/>
              </a:rPr>
              <a:t>причиненный ущерб</a:t>
            </a:r>
            <a:r>
              <a:rPr lang="ru-RU" sz="2000" dirty="0">
                <a:effectLst/>
                <a:latin typeface="Calibri" panose="020F0502020204030204" pitchFamily="34" charset="0"/>
                <a:ea typeface="MS Mincho" panose="02020609040205080304" pitchFamily="49" charset="-128"/>
                <a:cs typeface="Calibri" panose="020F0502020204030204" pitchFamily="34" charset="0"/>
              </a:rPr>
              <a:t>; </a:t>
            </a:r>
          </a:p>
          <a:p>
            <a:pPr marL="342900" lvl="0" indent="-342900" algn="just">
              <a:lnSpc>
                <a:spcPct val="115000"/>
              </a:lnSpc>
              <a:buFont typeface="+mj-lt"/>
              <a:buAutoNum type="arabicParenR"/>
            </a:pPr>
            <a:r>
              <a:rPr lang="ru-RU" sz="2000" u="sng" dirty="0">
                <a:effectLst/>
                <a:latin typeface="Calibri" panose="020F0502020204030204" pitchFamily="34" charset="0"/>
                <a:ea typeface="MS Mincho" panose="02020609040205080304" pitchFamily="49" charset="-128"/>
                <a:cs typeface="Calibri" panose="020F0502020204030204" pitchFamily="34" charset="0"/>
              </a:rPr>
              <a:t>превосходство в тактике и технике</a:t>
            </a:r>
            <a:r>
              <a:rPr lang="ru-RU" sz="2000" dirty="0">
                <a:effectLst/>
                <a:latin typeface="Calibri" panose="020F0502020204030204" pitchFamily="34" charset="0"/>
                <a:ea typeface="MS Mincho" panose="02020609040205080304" pitchFamily="49" charset="-128"/>
                <a:cs typeface="Calibri" panose="020F0502020204030204" pitchFamily="34" charset="0"/>
              </a:rPr>
              <a:t>. </a:t>
            </a:r>
          </a:p>
          <a:p>
            <a:pPr marL="342900" lvl="0" indent="-342900" algn="just">
              <a:lnSpc>
                <a:spcPct val="115000"/>
              </a:lnSpc>
              <a:buFont typeface="+mj-lt"/>
              <a:buAutoNum type="arabicParenR"/>
            </a:pPr>
            <a:r>
              <a:rPr lang="ru-RU" sz="2000" u="sng" dirty="0">
                <a:effectLst/>
                <a:latin typeface="Calibri" panose="020F0502020204030204" pitchFamily="34" charset="0"/>
                <a:ea typeface="MS Mincho" panose="02020609040205080304" pitchFamily="49" charset="-128"/>
                <a:cs typeface="Calibri" panose="020F0502020204030204" pitchFamily="34" charset="0"/>
              </a:rPr>
              <a:t>активность в атаке и разнообразие в применении ударов руками и ногами;</a:t>
            </a:r>
            <a:endParaRPr lang="ru-RU" sz="2000" dirty="0">
              <a:effectLst/>
              <a:latin typeface="Calibri" panose="020F0502020204030204" pitchFamily="34" charset="0"/>
              <a:ea typeface="MS Mincho" panose="02020609040205080304" pitchFamily="49" charset="-128"/>
              <a:cs typeface="Calibri" panose="020F0502020204030204" pitchFamily="34" charset="0"/>
            </a:endParaRPr>
          </a:p>
          <a:p>
            <a:pPr marL="342900" lvl="0" indent="-342900" algn="just">
              <a:lnSpc>
                <a:spcPct val="115000"/>
              </a:lnSpc>
              <a:buFont typeface="+mj-lt"/>
              <a:buAutoNum type="arabicParenR"/>
              <a:tabLst>
                <a:tab pos="685800" algn="l"/>
              </a:tabLst>
            </a:pPr>
            <a:r>
              <a:rPr lang="ru-RU" sz="2000" u="sng" dirty="0">
                <a:effectLst/>
                <a:latin typeface="Calibri" panose="020F0502020204030204" pitchFamily="34" charset="0"/>
                <a:ea typeface="MS Mincho" panose="02020609040205080304" pitchFamily="49" charset="-128"/>
                <a:cs typeface="Calibri" panose="020F0502020204030204" pitchFamily="34" charset="0"/>
              </a:rPr>
              <a:t>настрой и боевой дух.</a:t>
            </a:r>
            <a:endParaRPr lang="ru-RU" sz="2000" dirty="0">
              <a:effectLst/>
              <a:latin typeface="Calibri" panose="020F0502020204030204" pitchFamily="34" charset="0"/>
              <a:ea typeface="MS Mincho" panose="02020609040205080304" pitchFamily="49" charset="-128"/>
              <a:cs typeface="Calibri" panose="020F0502020204030204" pitchFamily="34" charset="0"/>
            </a:endParaRPr>
          </a:p>
          <a:p>
            <a:pPr indent="449580" algn="just">
              <a:lnSpc>
                <a:spcPct val="115000"/>
              </a:lnSpc>
            </a:pPr>
            <a:r>
              <a:rPr lang="ru-RU" sz="2000" dirty="0">
                <a:effectLst/>
                <a:latin typeface="Calibri" panose="020F0502020204030204" pitchFamily="34" charset="0"/>
                <a:ea typeface="MS Mincho" panose="02020609040205080304" pitchFamily="49" charset="-128"/>
                <a:cs typeface="Calibri" panose="020F0502020204030204" pitchFamily="34" charset="0"/>
              </a:rPr>
              <a:t>Решение о присуждении победы считается действительным, если оно основано на решениях как минимум трех членов судейской бригады. При этом каждый судья, включая Рефери, имеет один голос.</a:t>
            </a:r>
          </a:p>
          <a:p>
            <a:pPr indent="450215" algn="just">
              <a:lnSpc>
                <a:spcPct val="115000"/>
              </a:lnSpc>
              <a:tabLst>
                <a:tab pos="450215" algn="l"/>
              </a:tabLst>
            </a:pPr>
            <a:r>
              <a:rPr lang="ru-RU" sz="2000" dirty="0">
                <a:effectLst/>
                <a:latin typeface="Calibri" panose="020F0502020204030204" pitchFamily="34" charset="0"/>
                <a:ea typeface="MS Mincho" panose="02020609040205080304" pitchFamily="49" charset="-128"/>
                <a:cs typeface="Calibri" panose="020F0502020204030204" pitchFamily="34" charset="0"/>
              </a:rPr>
              <a:t>В случае, если судьи считают, что эти критерии не выполнены ни одним из участников, по результатам данного раунда объявляется ничья («</a:t>
            </a:r>
            <a:r>
              <a:rPr lang="ru-RU" sz="2000" dirty="0" err="1">
                <a:effectLst/>
                <a:latin typeface="Calibri" panose="020F0502020204030204" pitchFamily="34" charset="0"/>
                <a:ea typeface="MS Mincho" panose="02020609040205080304" pitchFamily="49" charset="-128"/>
                <a:cs typeface="Calibri" panose="020F0502020204030204" pitchFamily="34" charset="0"/>
              </a:rPr>
              <a:t>хикивакэ</a:t>
            </a:r>
            <a:r>
              <a:rPr lang="ru-RU" sz="2000" dirty="0">
                <a:effectLst/>
                <a:latin typeface="Calibri" panose="020F0502020204030204" pitchFamily="34" charset="0"/>
                <a:ea typeface="MS Mincho" panose="02020609040205080304" pitchFamily="49" charset="-128"/>
                <a:cs typeface="Calibri" panose="020F0502020204030204" pitchFamily="34" charset="0"/>
              </a:rPr>
              <a:t>»).</a:t>
            </a:r>
          </a:p>
          <a:p>
            <a:pPr algn="just">
              <a:lnSpc>
                <a:spcPct val="115000"/>
              </a:lnSpc>
            </a:pPr>
            <a:endParaRPr lang="ru-RU" sz="2000" dirty="0">
              <a:effectLst/>
              <a:latin typeface="Calibri" panose="020F0502020204030204" pitchFamily="34" charset="0"/>
              <a:ea typeface="MS Mincho" panose="020B0400000000000000" pitchFamily="49" charset="-128"/>
              <a:cs typeface="Calibri" panose="020F0502020204030204" pitchFamily="34" charset="0"/>
            </a:endParaRPr>
          </a:p>
          <a:p>
            <a:endParaRPr lang="ru-RU" dirty="0"/>
          </a:p>
        </p:txBody>
      </p:sp>
    </p:spTree>
    <p:extLst>
      <p:ext uri="{BB962C8B-B14F-4D97-AF65-F5344CB8AC3E}">
        <p14:creationId xmlns:p14="http://schemas.microsoft.com/office/powerpoint/2010/main" val="24442548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836712"/>
            <a:ext cx="8229600" cy="1143000"/>
          </a:xfrm>
        </p:spPr>
        <p:txBody>
          <a:bodyPr>
            <a:noAutofit/>
          </a:bodyPr>
          <a:lstStyle/>
          <a:p>
            <a:pPr lvl="2" algn="ctr"/>
            <a:r>
              <a:rPr lang="ru-RU" sz="4000" b="1" dirty="0">
                <a:solidFill>
                  <a:srgbClr val="7030A0"/>
                </a:solidFill>
                <a:latin typeface="+mj-lt"/>
              </a:rPr>
              <a:t>Определение победителя по решению судей</a:t>
            </a:r>
            <a:r>
              <a:rPr lang="ru-RU" sz="4000" dirty="0">
                <a:solidFill>
                  <a:srgbClr val="7030A0"/>
                </a:solidFill>
                <a:latin typeface="+mj-lt"/>
              </a:rPr>
              <a:t/>
            </a:r>
            <a:br>
              <a:rPr lang="ru-RU" sz="4000" dirty="0">
                <a:solidFill>
                  <a:srgbClr val="7030A0"/>
                </a:solidFill>
                <a:latin typeface="+mj-lt"/>
              </a:rPr>
            </a:br>
            <a:r>
              <a:rPr lang="ru-RU" sz="4000" dirty="0">
                <a:latin typeface="+mj-lt"/>
              </a:rPr>
              <a:t> </a:t>
            </a:r>
            <a:br>
              <a:rPr lang="ru-RU" sz="4000" dirty="0">
                <a:latin typeface="+mj-lt"/>
              </a:rPr>
            </a:br>
            <a:endParaRPr lang="ru-RU" sz="4000" dirty="0">
              <a:latin typeface="+mj-lt"/>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1158421932"/>
              </p:ext>
            </p:extLst>
          </p:nvPr>
        </p:nvGraphicFramePr>
        <p:xfrm>
          <a:off x="457200" y="1539394"/>
          <a:ext cx="8229600" cy="4397648"/>
        </p:xfrm>
        <a:graphic>
          <a:graphicData uri="http://schemas.openxmlformats.org/drawingml/2006/table">
            <a:tbl>
              <a:tblPr firstRow="1" bandRow="1">
                <a:tableStyleId>{5C22544A-7EE6-4342-B048-85BDC9FD1C3A}</a:tableStyleId>
              </a:tblPr>
              <a:tblGrid>
                <a:gridCol w="2743200">
                  <a:extLst>
                    <a:ext uri="{9D8B030D-6E8A-4147-A177-3AD203B41FA5}">
                      <a16:colId xmlns="" xmlns:a16="http://schemas.microsoft.com/office/drawing/2014/main" val="20000"/>
                    </a:ext>
                  </a:extLst>
                </a:gridCol>
                <a:gridCol w="2743200">
                  <a:extLst>
                    <a:ext uri="{9D8B030D-6E8A-4147-A177-3AD203B41FA5}">
                      <a16:colId xmlns="" xmlns:a16="http://schemas.microsoft.com/office/drawing/2014/main" val="20001"/>
                    </a:ext>
                  </a:extLst>
                </a:gridCol>
                <a:gridCol w="2743200">
                  <a:extLst>
                    <a:ext uri="{9D8B030D-6E8A-4147-A177-3AD203B41FA5}">
                      <a16:colId xmlns="" xmlns:a16="http://schemas.microsoft.com/office/drawing/2014/main" val="20002"/>
                    </a:ext>
                  </a:extLst>
                </a:gridCol>
              </a:tblGrid>
              <a:tr h="493848">
                <a:tc>
                  <a:txBody>
                    <a:bodyPr/>
                    <a:lstStyle/>
                    <a:p>
                      <a:pPr algn="ctr">
                        <a:lnSpc>
                          <a:spcPct val="115000"/>
                        </a:lnSpc>
                        <a:spcAft>
                          <a:spcPts val="0"/>
                        </a:spcAft>
                      </a:pPr>
                      <a:r>
                        <a:rPr lang="ru-RU" sz="1200" b="1" dirty="0">
                          <a:latin typeface="Arial" pitchFamily="34" charset="0"/>
                          <a:ea typeface="MS Mincho"/>
                          <a:cs typeface="Arial" pitchFamily="34" charset="0"/>
                        </a:rPr>
                        <a:t>Оценки и замечания, полученные участником 1</a:t>
                      </a:r>
                      <a:endParaRPr lang="ru-RU" sz="1000" dirty="0">
                        <a:latin typeface="Arial" pitchFamily="34" charset="0"/>
                        <a:ea typeface="MS Mincho"/>
                        <a:cs typeface="Arial" pitchFamily="34" charset="0"/>
                      </a:endParaRPr>
                    </a:p>
                  </a:txBody>
                  <a:tcPr marL="68580" marR="68580" marT="0" marB="0" anchor="ctr"/>
                </a:tc>
                <a:tc>
                  <a:txBody>
                    <a:bodyPr/>
                    <a:lstStyle/>
                    <a:p>
                      <a:pPr algn="ctr">
                        <a:lnSpc>
                          <a:spcPct val="115000"/>
                        </a:lnSpc>
                        <a:spcAft>
                          <a:spcPts val="0"/>
                        </a:spcAft>
                      </a:pPr>
                      <a:r>
                        <a:rPr lang="ru-RU" sz="1200" b="1">
                          <a:latin typeface="Arial" pitchFamily="34" charset="0"/>
                          <a:ea typeface="MS Mincho"/>
                          <a:cs typeface="Arial" pitchFamily="34" charset="0"/>
                        </a:rPr>
                        <a:t>Оценки и замечания, полученные участником 2</a:t>
                      </a:r>
                      <a:endParaRPr lang="ru-RU" sz="1000">
                        <a:latin typeface="Arial" pitchFamily="34" charset="0"/>
                        <a:ea typeface="MS Mincho"/>
                        <a:cs typeface="Arial" pitchFamily="34" charset="0"/>
                      </a:endParaRPr>
                    </a:p>
                  </a:txBody>
                  <a:tcPr marL="68580" marR="68580" marT="0" marB="0" anchor="ctr"/>
                </a:tc>
                <a:tc>
                  <a:txBody>
                    <a:bodyPr/>
                    <a:lstStyle/>
                    <a:p>
                      <a:pPr algn="ctr">
                        <a:lnSpc>
                          <a:spcPct val="115000"/>
                        </a:lnSpc>
                        <a:spcAft>
                          <a:spcPts val="0"/>
                        </a:spcAft>
                      </a:pPr>
                      <a:r>
                        <a:rPr lang="ru-RU" sz="1200" b="1" dirty="0">
                          <a:latin typeface="Arial" pitchFamily="34" charset="0"/>
                          <a:ea typeface="MS Mincho"/>
                          <a:cs typeface="Arial" pitchFamily="34" charset="0"/>
                        </a:rPr>
                        <a:t>Решение судейской бригады</a:t>
                      </a:r>
                      <a:endParaRPr lang="ru-RU" sz="1000" dirty="0">
                        <a:latin typeface="Arial" pitchFamily="34" charset="0"/>
                        <a:ea typeface="MS Mincho"/>
                        <a:cs typeface="Arial" pitchFamily="34" charset="0"/>
                      </a:endParaRPr>
                    </a:p>
                  </a:txBody>
                  <a:tcPr marL="68580" marR="68580" marT="0" marB="0" anchor="ctr"/>
                </a:tc>
                <a:extLst>
                  <a:ext uri="{0D108BD9-81ED-4DB2-BD59-A6C34878D82A}">
                    <a16:rowId xmlns="" xmlns:a16="http://schemas.microsoft.com/office/drawing/2014/main" val="10000"/>
                  </a:ext>
                </a:extLst>
              </a:tr>
              <a:tr h="435397">
                <a:tc>
                  <a:txBody>
                    <a:bodyPr/>
                    <a:lstStyle/>
                    <a:p>
                      <a:pPr algn="ctr">
                        <a:lnSpc>
                          <a:spcPct val="115000"/>
                        </a:lnSpc>
                        <a:spcAft>
                          <a:spcPts val="0"/>
                        </a:spcAft>
                      </a:pPr>
                      <a:r>
                        <a:rPr lang="ru-RU" sz="1200" dirty="0" err="1">
                          <a:latin typeface="Arial" pitchFamily="34" charset="0"/>
                          <a:ea typeface="MS Mincho"/>
                          <a:cs typeface="Arial" pitchFamily="34" charset="0"/>
                        </a:rPr>
                        <a:t>вадза-ари</a:t>
                      </a:r>
                      <a:endParaRPr lang="ru-RU" sz="1200" dirty="0">
                        <a:latin typeface="Arial" pitchFamily="34" charset="0"/>
                        <a:ea typeface="MS Mincho"/>
                        <a:cs typeface="Arial" pitchFamily="34" charset="0"/>
                      </a:endParaRPr>
                    </a:p>
                  </a:txBody>
                  <a:tcPr marL="68580" marR="68580" marT="0" marB="0" anchor="ctr"/>
                </a:tc>
                <a:tc>
                  <a:txBody>
                    <a:bodyPr/>
                    <a:lstStyle/>
                    <a:p>
                      <a:pPr algn="ctr">
                        <a:lnSpc>
                          <a:spcPct val="115000"/>
                        </a:lnSpc>
                        <a:spcAft>
                          <a:spcPts val="0"/>
                        </a:spcAft>
                      </a:pPr>
                      <a:r>
                        <a:rPr lang="ru-RU" sz="1200">
                          <a:latin typeface="Arial" pitchFamily="34" charset="0"/>
                          <a:ea typeface="MS Mincho"/>
                          <a:cs typeface="Arial" pitchFamily="34" charset="0"/>
                        </a:rPr>
                        <a:t>---</a:t>
                      </a:r>
                    </a:p>
                  </a:txBody>
                  <a:tcPr marL="68580" marR="68580" marT="0" marB="0" anchor="ctr"/>
                </a:tc>
                <a:tc>
                  <a:txBody>
                    <a:bodyPr/>
                    <a:lstStyle/>
                    <a:p>
                      <a:pPr algn="ctr">
                        <a:lnSpc>
                          <a:spcPct val="115000"/>
                        </a:lnSpc>
                        <a:spcAft>
                          <a:spcPts val="0"/>
                        </a:spcAft>
                      </a:pPr>
                      <a:r>
                        <a:rPr lang="ru-RU" sz="1200">
                          <a:latin typeface="Arial" pitchFamily="34" charset="0"/>
                          <a:ea typeface="MS Mincho"/>
                          <a:cs typeface="Arial" pitchFamily="34" charset="0"/>
                        </a:rPr>
                        <a:t>победа участника 1</a:t>
                      </a:r>
                    </a:p>
                  </a:txBody>
                  <a:tcPr marL="68580" marR="68580" marT="0" marB="0" anchor="ctr"/>
                </a:tc>
                <a:extLst>
                  <a:ext uri="{0D108BD9-81ED-4DB2-BD59-A6C34878D82A}">
                    <a16:rowId xmlns="" xmlns:a16="http://schemas.microsoft.com/office/drawing/2014/main" val="10001"/>
                  </a:ext>
                </a:extLst>
              </a:tr>
              <a:tr h="435397">
                <a:tc>
                  <a:txBody>
                    <a:bodyPr/>
                    <a:lstStyle/>
                    <a:p>
                      <a:pPr algn="ctr">
                        <a:lnSpc>
                          <a:spcPct val="115000"/>
                        </a:lnSpc>
                        <a:spcAft>
                          <a:spcPts val="0"/>
                        </a:spcAft>
                      </a:pPr>
                      <a:r>
                        <a:rPr lang="ru-RU" sz="1200" dirty="0" err="1">
                          <a:latin typeface="Arial" pitchFamily="34" charset="0"/>
                          <a:ea typeface="MS Mincho"/>
                          <a:cs typeface="Arial" pitchFamily="34" charset="0"/>
                        </a:rPr>
                        <a:t>вадза-ари</a:t>
                      </a:r>
                      <a:endParaRPr lang="ru-RU" sz="1200" dirty="0">
                        <a:latin typeface="Arial" pitchFamily="34" charset="0"/>
                        <a:ea typeface="MS Mincho"/>
                        <a:cs typeface="Arial" pitchFamily="34" charset="0"/>
                      </a:endParaRPr>
                    </a:p>
                  </a:txBody>
                  <a:tcPr marL="68580" marR="68580" marT="0" marB="0" anchor="ctr"/>
                </a:tc>
                <a:tc>
                  <a:txBody>
                    <a:bodyPr/>
                    <a:lstStyle/>
                    <a:p>
                      <a:pPr algn="ctr">
                        <a:lnSpc>
                          <a:spcPct val="115000"/>
                        </a:lnSpc>
                        <a:spcAft>
                          <a:spcPts val="0"/>
                        </a:spcAft>
                      </a:pPr>
                      <a:r>
                        <a:rPr lang="ru-RU" sz="1200">
                          <a:latin typeface="Arial" pitchFamily="34" charset="0"/>
                          <a:ea typeface="MS Mincho"/>
                          <a:cs typeface="Arial" pitchFamily="34" charset="0"/>
                        </a:rPr>
                        <a:t>вадза-ари + чуй</a:t>
                      </a:r>
                    </a:p>
                  </a:txBody>
                  <a:tcPr marL="68580" marR="68580" marT="0" marB="0" anchor="ctr"/>
                </a:tc>
                <a:tc>
                  <a:txBody>
                    <a:bodyPr/>
                    <a:lstStyle/>
                    <a:p>
                      <a:pPr algn="ctr">
                        <a:lnSpc>
                          <a:spcPct val="115000"/>
                        </a:lnSpc>
                        <a:spcAft>
                          <a:spcPts val="0"/>
                        </a:spcAft>
                      </a:pPr>
                      <a:r>
                        <a:rPr lang="ru-RU" sz="1200">
                          <a:latin typeface="Arial" pitchFamily="34" charset="0"/>
                          <a:ea typeface="MS Mincho"/>
                          <a:cs typeface="Arial" pitchFamily="34" charset="0"/>
                        </a:rPr>
                        <a:t>решение принимается на основе дополнительных критериев</a:t>
                      </a:r>
                    </a:p>
                  </a:txBody>
                  <a:tcPr marL="68580" marR="68580" marT="0" marB="0" anchor="ctr"/>
                </a:tc>
                <a:extLst>
                  <a:ext uri="{0D108BD9-81ED-4DB2-BD59-A6C34878D82A}">
                    <a16:rowId xmlns="" xmlns:a16="http://schemas.microsoft.com/office/drawing/2014/main" val="10002"/>
                  </a:ext>
                </a:extLst>
              </a:tr>
              <a:tr h="435397">
                <a:tc>
                  <a:txBody>
                    <a:bodyPr/>
                    <a:lstStyle/>
                    <a:p>
                      <a:pPr algn="ctr">
                        <a:lnSpc>
                          <a:spcPct val="115000"/>
                        </a:lnSpc>
                        <a:spcAft>
                          <a:spcPts val="0"/>
                        </a:spcAft>
                      </a:pPr>
                      <a:r>
                        <a:rPr lang="ru-RU" sz="1200" dirty="0" err="1">
                          <a:latin typeface="Arial" pitchFamily="34" charset="0"/>
                          <a:ea typeface="MS Mincho"/>
                          <a:cs typeface="Arial" pitchFamily="34" charset="0"/>
                        </a:rPr>
                        <a:t>вадза-ари</a:t>
                      </a:r>
                      <a:endParaRPr lang="ru-RU" sz="1200" dirty="0">
                        <a:latin typeface="Arial" pitchFamily="34" charset="0"/>
                        <a:ea typeface="MS Mincho"/>
                        <a:cs typeface="Arial" pitchFamily="34" charset="0"/>
                      </a:endParaRPr>
                    </a:p>
                  </a:txBody>
                  <a:tcPr marL="68580" marR="68580" marT="0" marB="0" anchor="ctr"/>
                </a:tc>
                <a:tc>
                  <a:txBody>
                    <a:bodyPr/>
                    <a:lstStyle/>
                    <a:p>
                      <a:pPr algn="ctr">
                        <a:lnSpc>
                          <a:spcPct val="115000"/>
                        </a:lnSpc>
                        <a:spcAft>
                          <a:spcPts val="0"/>
                        </a:spcAft>
                      </a:pPr>
                      <a:r>
                        <a:rPr lang="ru-RU" sz="1200" dirty="0" err="1">
                          <a:latin typeface="Arial" pitchFamily="34" charset="0"/>
                          <a:ea typeface="MS Mincho"/>
                          <a:cs typeface="Arial" pitchFamily="34" charset="0"/>
                        </a:rPr>
                        <a:t>вадза-ари</a:t>
                      </a:r>
                      <a:r>
                        <a:rPr lang="ru-RU" sz="1200" dirty="0">
                          <a:latin typeface="Arial" pitchFamily="34" charset="0"/>
                          <a:ea typeface="MS Mincho"/>
                          <a:cs typeface="Arial" pitchFamily="34" charset="0"/>
                        </a:rPr>
                        <a:t> + </a:t>
                      </a:r>
                      <a:r>
                        <a:rPr lang="ru-RU" sz="1200" dirty="0" err="1">
                          <a:latin typeface="Arial" pitchFamily="34" charset="0"/>
                          <a:ea typeface="MS Mincho"/>
                          <a:cs typeface="Arial" pitchFamily="34" charset="0"/>
                        </a:rPr>
                        <a:t>гантэн</a:t>
                      </a:r>
                      <a:r>
                        <a:rPr lang="ru-RU" sz="1200" dirty="0">
                          <a:latin typeface="Arial" pitchFamily="34" charset="0"/>
                          <a:ea typeface="MS Mincho"/>
                          <a:cs typeface="Arial" pitchFamily="34" charset="0"/>
                        </a:rPr>
                        <a:t> </a:t>
                      </a:r>
                      <a:r>
                        <a:rPr lang="ru-RU" sz="1200" dirty="0" err="1">
                          <a:latin typeface="Arial" pitchFamily="34" charset="0"/>
                          <a:ea typeface="MS Mincho"/>
                          <a:cs typeface="Arial" pitchFamily="34" charset="0"/>
                        </a:rPr>
                        <a:t>ити</a:t>
                      </a:r>
                      <a:endParaRPr lang="ru-RU" sz="1200" dirty="0">
                        <a:latin typeface="Arial" pitchFamily="34" charset="0"/>
                        <a:ea typeface="MS Mincho"/>
                        <a:cs typeface="Arial" pitchFamily="34" charset="0"/>
                      </a:endParaRPr>
                    </a:p>
                  </a:txBody>
                  <a:tcPr marL="68580" marR="68580" marT="0" marB="0" anchor="ctr"/>
                </a:tc>
                <a:tc>
                  <a:txBody>
                    <a:bodyPr/>
                    <a:lstStyle/>
                    <a:p>
                      <a:pPr algn="ctr">
                        <a:lnSpc>
                          <a:spcPct val="115000"/>
                        </a:lnSpc>
                        <a:spcAft>
                          <a:spcPts val="0"/>
                        </a:spcAft>
                      </a:pPr>
                      <a:r>
                        <a:rPr lang="ru-RU" sz="1200">
                          <a:latin typeface="Arial" pitchFamily="34" charset="0"/>
                          <a:ea typeface="MS Mincho"/>
                          <a:cs typeface="Arial" pitchFamily="34" charset="0"/>
                        </a:rPr>
                        <a:t>победа участника 1</a:t>
                      </a:r>
                    </a:p>
                  </a:txBody>
                  <a:tcPr marL="68580" marR="68580" marT="0" marB="0" anchor="ctr"/>
                </a:tc>
                <a:extLst>
                  <a:ext uri="{0D108BD9-81ED-4DB2-BD59-A6C34878D82A}">
                    <a16:rowId xmlns="" xmlns:a16="http://schemas.microsoft.com/office/drawing/2014/main" val="10003"/>
                  </a:ext>
                </a:extLst>
              </a:tr>
              <a:tr h="435397">
                <a:tc>
                  <a:txBody>
                    <a:bodyPr/>
                    <a:lstStyle/>
                    <a:p>
                      <a:pPr algn="ctr">
                        <a:lnSpc>
                          <a:spcPct val="115000"/>
                        </a:lnSpc>
                        <a:spcAft>
                          <a:spcPts val="0"/>
                        </a:spcAft>
                      </a:pPr>
                      <a:r>
                        <a:rPr lang="ru-RU" sz="1200">
                          <a:latin typeface="Arial" pitchFamily="34" charset="0"/>
                          <a:ea typeface="MS Mincho"/>
                          <a:cs typeface="Arial" pitchFamily="34" charset="0"/>
                        </a:rPr>
                        <a:t>вадза-ари + чуй</a:t>
                      </a:r>
                    </a:p>
                  </a:txBody>
                  <a:tcPr marL="68580" marR="68580" marT="0" marB="0" anchor="ctr"/>
                </a:tc>
                <a:tc>
                  <a:txBody>
                    <a:bodyPr/>
                    <a:lstStyle/>
                    <a:p>
                      <a:pPr algn="ctr">
                        <a:lnSpc>
                          <a:spcPct val="115000"/>
                        </a:lnSpc>
                        <a:spcAft>
                          <a:spcPts val="0"/>
                        </a:spcAft>
                      </a:pPr>
                      <a:r>
                        <a:rPr lang="ru-RU" sz="1200" dirty="0">
                          <a:latin typeface="Arial" pitchFamily="34" charset="0"/>
                          <a:ea typeface="MS Mincho"/>
                          <a:cs typeface="Arial" pitchFamily="34" charset="0"/>
                        </a:rPr>
                        <a:t>---</a:t>
                      </a:r>
                    </a:p>
                  </a:txBody>
                  <a:tcPr marL="68580" marR="68580" marT="0" marB="0" anchor="ctr"/>
                </a:tc>
                <a:tc>
                  <a:txBody>
                    <a:bodyPr/>
                    <a:lstStyle/>
                    <a:p>
                      <a:pPr algn="ctr">
                        <a:lnSpc>
                          <a:spcPct val="115000"/>
                        </a:lnSpc>
                        <a:spcAft>
                          <a:spcPts val="0"/>
                        </a:spcAft>
                      </a:pPr>
                      <a:r>
                        <a:rPr lang="ru-RU" sz="1200">
                          <a:latin typeface="Arial" pitchFamily="34" charset="0"/>
                          <a:ea typeface="MS Mincho"/>
                          <a:cs typeface="Arial" pitchFamily="34" charset="0"/>
                        </a:rPr>
                        <a:t>победа участника 1</a:t>
                      </a:r>
                    </a:p>
                  </a:txBody>
                  <a:tcPr marL="68580" marR="68580" marT="0" marB="0" anchor="ctr"/>
                </a:tc>
                <a:extLst>
                  <a:ext uri="{0D108BD9-81ED-4DB2-BD59-A6C34878D82A}">
                    <a16:rowId xmlns="" xmlns:a16="http://schemas.microsoft.com/office/drawing/2014/main" val="10004"/>
                  </a:ext>
                </a:extLst>
              </a:tr>
              <a:tr h="435397">
                <a:tc>
                  <a:txBody>
                    <a:bodyPr/>
                    <a:lstStyle/>
                    <a:p>
                      <a:pPr algn="ctr">
                        <a:lnSpc>
                          <a:spcPct val="115000"/>
                        </a:lnSpc>
                        <a:spcAft>
                          <a:spcPts val="0"/>
                        </a:spcAft>
                      </a:pPr>
                      <a:r>
                        <a:rPr lang="ru-RU" sz="1200">
                          <a:latin typeface="Arial" pitchFamily="34" charset="0"/>
                          <a:ea typeface="MS Mincho"/>
                          <a:cs typeface="Arial" pitchFamily="34" charset="0"/>
                        </a:rPr>
                        <a:t>вадза-ари + гантэн ити</a:t>
                      </a:r>
                    </a:p>
                  </a:txBody>
                  <a:tcPr marL="68580" marR="68580" marT="0" marB="0" anchor="ctr"/>
                </a:tc>
                <a:tc>
                  <a:txBody>
                    <a:bodyPr/>
                    <a:lstStyle/>
                    <a:p>
                      <a:pPr algn="ctr">
                        <a:lnSpc>
                          <a:spcPct val="115000"/>
                        </a:lnSpc>
                        <a:spcAft>
                          <a:spcPts val="0"/>
                        </a:spcAft>
                      </a:pPr>
                      <a:r>
                        <a:rPr lang="ru-RU" sz="1200" dirty="0">
                          <a:latin typeface="Arial" pitchFamily="34" charset="0"/>
                          <a:ea typeface="MS Mincho"/>
                          <a:cs typeface="Arial" pitchFamily="34" charset="0"/>
                        </a:rPr>
                        <a:t>---</a:t>
                      </a:r>
                    </a:p>
                  </a:txBody>
                  <a:tcPr marL="68580" marR="68580" marT="0" marB="0" anchor="ctr"/>
                </a:tc>
                <a:tc>
                  <a:txBody>
                    <a:bodyPr/>
                    <a:lstStyle/>
                    <a:p>
                      <a:pPr algn="ctr">
                        <a:lnSpc>
                          <a:spcPct val="115000"/>
                        </a:lnSpc>
                        <a:spcAft>
                          <a:spcPts val="0"/>
                        </a:spcAft>
                      </a:pPr>
                      <a:r>
                        <a:rPr lang="ru-RU" sz="1200" dirty="0">
                          <a:latin typeface="Arial" pitchFamily="34" charset="0"/>
                          <a:ea typeface="MS Mincho"/>
                          <a:cs typeface="Arial" pitchFamily="34" charset="0"/>
                        </a:rPr>
                        <a:t>победа участника 1</a:t>
                      </a:r>
                    </a:p>
                  </a:txBody>
                  <a:tcPr marL="68580" marR="68580" marT="0" marB="0" anchor="ctr"/>
                </a:tc>
                <a:extLst>
                  <a:ext uri="{0D108BD9-81ED-4DB2-BD59-A6C34878D82A}">
                    <a16:rowId xmlns="" xmlns:a16="http://schemas.microsoft.com/office/drawing/2014/main" val="10005"/>
                  </a:ext>
                </a:extLst>
              </a:tr>
              <a:tr h="435397">
                <a:tc>
                  <a:txBody>
                    <a:bodyPr/>
                    <a:lstStyle/>
                    <a:p>
                      <a:pPr algn="ctr">
                        <a:lnSpc>
                          <a:spcPct val="115000"/>
                        </a:lnSpc>
                        <a:spcAft>
                          <a:spcPts val="0"/>
                        </a:spcAft>
                      </a:pPr>
                      <a:r>
                        <a:rPr lang="ru-RU" sz="1200" dirty="0" err="1">
                          <a:latin typeface="Arial" pitchFamily="34" charset="0"/>
                          <a:ea typeface="MS Mincho"/>
                          <a:cs typeface="Arial" pitchFamily="34" charset="0"/>
                        </a:rPr>
                        <a:t>вадза-ари</a:t>
                      </a:r>
                      <a:r>
                        <a:rPr lang="ru-RU" sz="1200" dirty="0">
                          <a:latin typeface="Arial" pitchFamily="34" charset="0"/>
                          <a:ea typeface="MS Mincho"/>
                          <a:cs typeface="Arial" pitchFamily="34" charset="0"/>
                        </a:rPr>
                        <a:t> + </a:t>
                      </a:r>
                      <a:r>
                        <a:rPr lang="ru-RU" sz="1200" dirty="0" err="1">
                          <a:latin typeface="Arial" pitchFamily="34" charset="0"/>
                          <a:ea typeface="MS Mincho"/>
                          <a:cs typeface="Arial" pitchFamily="34" charset="0"/>
                        </a:rPr>
                        <a:t>гантэн</a:t>
                      </a:r>
                      <a:r>
                        <a:rPr lang="ru-RU" sz="1200" dirty="0">
                          <a:latin typeface="Arial" pitchFamily="34" charset="0"/>
                          <a:ea typeface="MS Mincho"/>
                          <a:cs typeface="Arial" pitchFamily="34" charset="0"/>
                        </a:rPr>
                        <a:t> ни = 0</a:t>
                      </a:r>
                    </a:p>
                  </a:txBody>
                  <a:tcPr marL="68580" marR="68580" marT="0" marB="0" anchor="ctr"/>
                </a:tc>
                <a:tc>
                  <a:txBody>
                    <a:bodyPr/>
                    <a:lstStyle/>
                    <a:p>
                      <a:pPr algn="ctr">
                        <a:lnSpc>
                          <a:spcPct val="115000"/>
                        </a:lnSpc>
                        <a:spcAft>
                          <a:spcPts val="0"/>
                        </a:spcAft>
                      </a:pPr>
                      <a:r>
                        <a:rPr lang="ru-RU" sz="1200" dirty="0">
                          <a:latin typeface="Arial" pitchFamily="34" charset="0"/>
                          <a:ea typeface="MS Mincho"/>
                          <a:cs typeface="Arial" pitchFamily="34" charset="0"/>
                        </a:rPr>
                        <a:t>---</a:t>
                      </a:r>
                    </a:p>
                  </a:txBody>
                  <a:tcPr marL="68580" marR="68580" marT="0" marB="0" anchor="ctr"/>
                </a:tc>
                <a:tc>
                  <a:txBody>
                    <a:bodyPr/>
                    <a:lstStyle/>
                    <a:p>
                      <a:pPr algn="ctr">
                        <a:lnSpc>
                          <a:spcPct val="115000"/>
                        </a:lnSpc>
                        <a:spcAft>
                          <a:spcPts val="0"/>
                        </a:spcAft>
                      </a:pPr>
                      <a:r>
                        <a:rPr lang="ru-RU" sz="1200" dirty="0">
                          <a:latin typeface="Arial" pitchFamily="34" charset="0"/>
                          <a:ea typeface="MS Mincho"/>
                          <a:cs typeface="Arial" pitchFamily="34" charset="0"/>
                        </a:rPr>
                        <a:t>решение принимается на основе дополнительных критериев</a:t>
                      </a:r>
                    </a:p>
                  </a:txBody>
                  <a:tcPr marL="68580" marR="68580" marT="0" marB="0" anchor="ctr"/>
                </a:tc>
                <a:extLst>
                  <a:ext uri="{0D108BD9-81ED-4DB2-BD59-A6C34878D82A}">
                    <a16:rowId xmlns="" xmlns:a16="http://schemas.microsoft.com/office/drawing/2014/main" val="10006"/>
                  </a:ext>
                </a:extLst>
              </a:tr>
              <a:tr h="435397">
                <a:tc>
                  <a:txBody>
                    <a:bodyPr/>
                    <a:lstStyle/>
                    <a:p>
                      <a:pPr algn="ctr">
                        <a:lnSpc>
                          <a:spcPct val="115000"/>
                        </a:lnSpc>
                        <a:spcAft>
                          <a:spcPts val="0"/>
                        </a:spcAft>
                      </a:pPr>
                      <a:r>
                        <a:rPr lang="ru-RU" sz="1200">
                          <a:latin typeface="Arial" pitchFamily="34" charset="0"/>
                          <a:ea typeface="MS Mincho"/>
                          <a:cs typeface="Arial" pitchFamily="34" charset="0"/>
                        </a:rPr>
                        <a:t>---</a:t>
                      </a:r>
                    </a:p>
                  </a:txBody>
                  <a:tcPr marL="68580" marR="68580" marT="0" marB="0" anchor="ctr"/>
                </a:tc>
                <a:tc>
                  <a:txBody>
                    <a:bodyPr/>
                    <a:lstStyle/>
                    <a:p>
                      <a:pPr algn="ctr">
                        <a:lnSpc>
                          <a:spcPct val="115000"/>
                        </a:lnSpc>
                        <a:spcAft>
                          <a:spcPts val="0"/>
                        </a:spcAft>
                      </a:pPr>
                      <a:r>
                        <a:rPr lang="ru-RU" sz="1200" dirty="0">
                          <a:latin typeface="Arial" pitchFamily="34" charset="0"/>
                          <a:ea typeface="MS Mincho"/>
                          <a:cs typeface="Arial" pitchFamily="34" charset="0"/>
                        </a:rPr>
                        <a:t>чуй</a:t>
                      </a:r>
                    </a:p>
                  </a:txBody>
                  <a:tcPr marL="68580" marR="68580" marT="0" marB="0" anchor="ctr"/>
                </a:tc>
                <a:tc>
                  <a:txBody>
                    <a:bodyPr/>
                    <a:lstStyle/>
                    <a:p>
                      <a:pPr algn="ctr">
                        <a:lnSpc>
                          <a:spcPct val="115000"/>
                        </a:lnSpc>
                        <a:spcAft>
                          <a:spcPts val="0"/>
                        </a:spcAft>
                      </a:pPr>
                      <a:r>
                        <a:rPr lang="ru-RU" sz="1200" dirty="0">
                          <a:latin typeface="Arial" pitchFamily="34" charset="0"/>
                          <a:ea typeface="MS Mincho"/>
                          <a:cs typeface="Arial" pitchFamily="34" charset="0"/>
                        </a:rPr>
                        <a:t>решение принимается на основе дополнительных критериев</a:t>
                      </a:r>
                    </a:p>
                  </a:txBody>
                  <a:tcPr marL="68580" marR="68580" marT="0" marB="0" anchor="ctr"/>
                </a:tc>
                <a:extLst>
                  <a:ext uri="{0D108BD9-81ED-4DB2-BD59-A6C34878D82A}">
                    <a16:rowId xmlns="" xmlns:a16="http://schemas.microsoft.com/office/drawing/2014/main" val="10007"/>
                  </a:ext>
                </a:extLst>
              </a:tr>
              <a:tr h="435397">
                <a:tc>
                  <a:txBody>
                    <a:bodyPr/>
                    <a:lstStyle/>
                    <a:p>
                      <a:pPr algn="ctr">
                        <a:lnSpc>
                          <a:spcPct val="115000"/>
                        </a:lnSpc>
                        <a:spcAft>
                          <a:spcPts val="0"/>
                        </a:spcAft>
                      </a:pPr>
                      <a:r>
                        <a:rPr lang="ru-RU" sz="1200" dirty="0">
                          <a:latin typeface="Arial" pitchFamily="34" charset="0"/>
                          <a:ea typeface="MS Mincho"/>
                          <a:cs typeface="Arial" pitchFamily="34" charset="0"/>
                        </a:rPr>
                        <a:t>---</a:t>
                      </a:r>
                    </a:p>
                  </a:txBody>
                  <a:tcPr marL="68580" marR="68580" marT="0" marB="0" anchor="ctr"/>
                </a:tc>
                <a:tc>
                  <a:txBody>
                    <a:bodyPr/>
                    <a:lstStyle/>
                    <a:p>
                      <a:pPr algn="ctr">
                        <a:lnSpc>
                          <a:spcPct val="115000"/>
                        </a:lnSpc>
                        <a:spcAft>
                          <a:spcPts val="0"/>
                        </a:spcAft>
                      </a:pPr>
                      <a:r>
                        <a:rPr lang="ru-RU" sz="1200" dirty="0" err="1">
                          <a:latin typeface="Arial" pitchFamily="34" charset="0"/>
                          <a:ea typeface="MS Mincho"/>
                          <a:cs typeface="Arial" pitchFamily="34" charset="0"/>
                        </a:rPr>
                        <a:t>гэнтэн</a:t>
                      </a:r>
                      <a:r>
                        <a:rPr lang="ru-RU" sz="1200" dirty="0">
                          <a:latin typeface="Arial" pitchFamily="34" charset="0"/>
                          <a:ea typeface="MS Mincho"/>
                          <a:cs typeface="Arial" pitchFamily="34" charset="0"/>
                        </a:rPr>
                        <a:t> </a:t>
                      </a:r>
                      <a:r>
                        <a:rPr lang="ru-RU" sz="1200" dirty="0" err="1">
                          <a:latin typeface="Arial" pitchFamily="34" charset="0"/>
                          <a:ea typeface="MS Mincho"/>
                          <a:cs typeface="Arial" pitchFamily="34" charset="0"/>
                        </a:rPr>
                        <a:t>ити</a:t>
                      </a:r>
                      <a:endParaRPr lang="ru-RU" sz="1200" dirty="0">
                        <a:latin typeface="Arial" pitchFamily="34" charset="0"/>
                        <a:ea typeface="MS Mincho"/>
                        <a:cs typeface="Arial" pitchFamily="34" charset="0"/>
                      </a:endParaRPr>
                    </a:p>
                  </a:txBody>
                  <a:tcPr marL="68580" marR="68580" marT="0" marB="0" anchor="ctr"/>
                </a:tc>
                <a:tc>
                  <a:txBody>
                    <a:bodyPr/>
                    <a:lstStyle/>
                    <a:p>
                      <a:pPr algn="ctr">
                        <a:lnSpc>
                          <a:spcPct val="115000"/>
                        </a:lnSpc>
                        <a:spcAft>
                          <a:spcPts val="0"/>
                        </a:spcAft>
                      </a:pPr>
                      <a:r>
                        <a:rPr lang="ru-RU" sz="1200" dirty="0">
                          <a:latin typeface="Arial" pitchFamily="34" charset="0"/>
                          <a:ea typeface="MS Mincho"/>
                          <a:cs typeface="Arial" pitchFamily="34" charset="0"/>
                        </a:rPr>
                        <a:t>победа участника 1</a:t>
                      </a:r>
                    </a:p>
                  </a:txBody>
                  <a:tcPr marL="68580" marR="68580" marT="0" marB="0" anchor="ctr"/>
                </a:tc>
                <a:extLst>
                  <a:ext uri="{0D108BD9-81ED-4DB2-BD59-A6C34878D82A}">
                    <a16:rowId xmlns="" xmlns:a16="http://schemas.microsoft.com/office/drawing/2014/main" val="10008"/>
                  </a:ext>
                </a:extLst>
              </a:tr>
              <a:tr h="360851">
                <a:tc>
                  <a:txBody>
                    <a:bodyPr/>
                    <a:lstStyle/>
                    <a:p>
                      <a:pPr algn="ctr">
                        <a:lnSpc>
                          <a:spcPct val="115000"/>
                        </a:lnSpc>
                        <a:spcAft>
                          <a:spcPts val="0"/>
                        </a:spcAft>
                      </a:pPr>
                      <a:r>
                        <a:rPr lang="ru-RU" sz="1200" dirty="0" smtClean="0">
                          <a:latin typeface="Arial" pitchFamily="34" charset="0"/>
                          <a:ea typeface="MS Mincho"/>
                          <a:cs typeface="Arial" pitchFamily="34" charset="0"/>
                        </a:rPr>
                        <a:t>чуй</a:t>
                      </a:r>
                      <a:endParaRPr lang="ru-RU" sz="1200" dirty="0">
                        <a:latin typeface="Arial" pitchFamily="34" charset="0"/>
                        <a:ea typeface="MS Mincho"/>
                        <a:cs typeface="Arial" pitchFamily="34" charset="0"/>
                      </a:endParaRPr>
                    </a:p>
                  </a:txBody>
                  <a:tcPr marL="68580" marR="68580" marT="0" marB="0" anchor="ct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ru-RU" sz="1200" dirty="0" err="1" smtClean="0">
                          <a:latin typeface="Arial" pitchFamily="34" charset="0"/>
                          <a:ea typeface="MS Mincho"/>
                          <a:cs typeface="Arial" pitchFamily="34" charset="0"/>
                        </a:rPr>
                        <a:t>гэнтэн</a:t>
                      </a:r>
                      <a:r>
                        <a:rPr lang="ru-RU" sz="1200" dirty="0" smtClean="0">
                          <a:latin typeface="Arial" pitchFamily="34" charset="0"/>
                          <a:ea typeface="MS Mincho"/>
                          <a:cs typeface="Arial" pitchFamily="34" charset="0"/>
                        </a:rPr>
                        <a:t> </a:t>
                      </a:r>
                      <a:r>
                        <a:rPr lang="ru-RU" sz="1200" dirty="0" err="1" smtClean="0">
                          <a:latin typeface="Arial" pitchFamily="34" charset="0"/>
                          <a:ea typeface="MS Mincho"/>
                          <a:cs typeface="Arial" pitchFamily="34" charset="0"/>
                        </a:rPr>
                        <a:t>ити</a:t>
                      </a:r>
                      <a:endParaRPr lang="ru-RU" sz="1200" dirty="0" smtClean="0">
                        <a:latin typeface="Arial" pitchFamily="34" charset="0"/>
                        <a:ea typeface="MS Mincho"/>
                        <a:cs typeface="Arial" pitchFamily="34" charset="0"/>
                      </a:endParaRPr>
                    </a:p>
                    <a:p>
                      <a:pPr algn="ctr">
                        <a:lnSpc>
                          <a:spcPct val="115000"/>
                        </a:lnSpc>
                        <a:spcAft>
                          <a:spcPts val="0"/>
                        </a:spcAft>
                      </a:pPr>
                      <a:endParaRPr lang="ru-RU" sz="1200" dirty="0">
                        <a:latin typeface="Arial" pitchFamily="34" charset="0"/>
                        <a:ea typeface="MS Mincho"/>
                        <a:cs typeface="Arial" pitchFamily="34" charset="0"/>
                      </a:endParaRPr>
                    </a:p>
                  </a:txBody>
                  <a:tcPr marL="68580" marR="68580" marT="0" marB="0" anchor="ctr"/>
                </a:tc>
                <a:tc>
                  <a:txBody>
                    <a:bodyPr/>
                    <a:lstStyle/>
                    <a:p>
                      <a:pPr algn="ctr">
                        <a:lnSpc>
                          <a:spcPct val="115000"/>
                        </a:lnSpc>
                        <a:spcAft>
                          <a:spcPts val="0"/>
                        </a:spcAft>
                      </a:pPr>
                      <a:r>
                        <a:rPr lang="ru-RU" sz="1200" dirty="0">
                          <a:solidFill>
                            <a:schemeClr val="tx1"/>
                          </a:solidFill>
                          <a:effectLst/>
                          <a:latin typeface="Arial" panose="020B0604020202020204" pitchFamily="34" charset="0"/>
                          <a:ea typeface="MS Mincho"/>
                          <a:cs typeface="Arial" panose="020B0604020202020204" pitchFamily="34" charset="0"/>
                        </a:rPr>
                        <a:t>решение принимается на основе дополнительных критериев</a:t>
                      </a:r>
                    </a:p>
                  </a:txBody>
                  <a:tcPr marL="68580" marR="68580" marT="0" marB="0" anchor="ctr"/>
                </a:tc>
                <a:extLst>
                  <a:ext uri="{0D108BD9-81ED-4DB2-BD59-A6C34878D82A}">
                    <a16:rowId xmlns="" xmlns:a16="http://schemas.microsoft.com/office/drawing/2014/main" val="10009"/>
                  </a:ext>
                </a:extLst>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3599878031"/>
              </p:ext>
            </p:extLst>
          </p:nvPr>
        </p:nvGraphicFramePr>
        <p:xfrm>
          <a:off x="457200" y="5937042"/>
          <a:ext cx="8229600" cy="555834"/>
        </p:xfrm>
        <a:graphic>
          <a:graphicData uri="http://schemas.openxmlformats.org/drawingml/2006/table">
            <a:tbl>
              <a:tblPr firstRow="1" bandRow="1">
                <a:tableStyleId>{5C22544A-7EE6-4342-B048-85BDC9FD1C3A}</a:tableStyleId>
              </a:tblPr>
              <a:tblGrid>
                <a:gridCol w="2743200"/>
                <a:gridCol w="2743200"/>
                <a:gridCol w="2743200"/>
              </a:tblGrid>
              <a:tr h="5558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0" dirty="0" err="1" smtClean="0">
                          <a:solidFill>
                            <a:schemeClr val="tx1"/>
                          </a:solidFill>
                          <a:latin typeface="Arial" pitchFamily="34" charset="0"/>
                          <a:ea typeface="MS Mincho"/>
                          <a:cs typeface="Arial" pitchFamily="34" charset="0"/>
                        </a:rPr>
                        <a:t>гэнтэн</a:t>
                      </a:r>
                      <a:r>
                        <a:rPr lang="ru-RU" sz="1200" b="0" dirty="0" smtClean="0">
                          <a:solidFill>
                            <a:schemeClr val="tx1"/>
                          </a:solidFill>
                          <a:latin typeface="Arial" pitchFamily="34" charset="0"/>
                          <a:ea typeface="MS Mincho"/>
                          <a:cs typeface="Arial" pitchFamily="34" charset="0"/>
                        </a:rPr>
                        <a:t> </a:t>
                      </a:r>
                      <a:r>
                        <a:rPr lang="ru-RU" sz="1200" b="0" dirty="0" err="1" smtClean="0">
                          <a:solidFill>
                            <a:schemeClr val="tx1"/>
                          </a:solidFill>
                          <a:latin typeface="Arial" pitchFamily="34" charset="0"/>
                          <a:ea typeface="MS Mincho"/>
                          <a:cs typeface="Arial" pitchFamily="34" charset="0"/>
                        </a:rPr>
                        <a:t>ити</a:t>
                      </a:r>
                      <a:endParaRPr lang="ru-RU" sz="1200" b="0" dirty="0" smtClean="0">
                        <a:solidFill>
                          <a:schemeClr val="tx1"/>
                        </a:solidFill>
                        <a:latin typeface="Arial" pitchFamily="34" charset="0"/>
                        <a:ea typeface="MS Mincho"/>
                        <a:cs typeface="Arial" pitchFamily="34" charset="0"/>
                      </a:endParaRPr>
                    </a:p>
                    <a:p>
                      <a:pPr algn="ctr"/>
                      <a:endParaRPr lang="ru-RU" sz="1200" dirty="0">
                        <a:solidFill>
                          <a:schemeClr val="tx1"/>
                        </a:solidFill>
                        <a:latin typeface="Arial" panose="020B0604020202020204" pitchFamily="34" charset="0"/>
                        <a:cs typeface="Arial" panose="020B0604020202020204" pitchFamily="34" charset="0"/>
                      </a:endParaRPr>
                    </a:p>
                  </a:txBody>
                  <a:tcPr anchor="ctr">
                    <a:solidFill>
                      <a:srgbClr val="E9ED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0" dirty="0" err="1" smtClean="0">
                          <a:solidFill>
                            <a:schemeClr val="tx1"/>
                          </a:solidFill>
                          <a:latin typeface="Arial" pitchFamily="34" charset="0"/>
                          <a:ea typeface="MS Mincho"/>
                          <a:cs typeface="Arial" pitchFamily="34" charset="0"/>
                        </a:rPr>
                        <a:t>гэнтэн</a:t>
                      </a:r>
                      <a:r>
                        <a:rPr lang="ru-RU" sz="1200" b="0" dirty="0" smtClean="0">
                          <a:solidFill>
                            <a:schemeClr val="tx1"/>
                          </a:solidFill>
                          <a:latin typeface="Arial" pitchFamily="34" charset="0"/>
                          <a:ea typeface="MS Mincho"/>
                          <a:cs typeface="Arial" pitchFamily="34" charset="0"/>
                        </a:rPr>
                        <a:t> ни</a:t>
                      </a:r>
                    </a:p>
                    <a:p>
                      <a:pPr algn="ctr"/>
                      <a:endParaRPr lang="ru-RU" sz="1200" dirty="0">
                        <a:latin typeface="Arial" panose="020B0604020202020204" pitchFamily="34" charset="0"/>
                        <a:cs typeface="Arial" panose="020B0604020202020204" pitchFamily="34" charset="0"/>
                      </a:endParaRPr>
                    </a:p>
                  </a:txBody>
                  <a:tcPr anchor="ctr">
                    <a:solidFill>
                      <a:srgbClr val="E9EDF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effectLst/>
                          <a:latin typeface="Arial" panose="020B0604020202020204" pitchFamily="34" charset="0"/>
                          <a:ea typeface="MS Mincho"/>
                          <a:cs typeface="Arial" panose="020B0604020202020204" pitchFamily="34" charset="0"/>
                        </a:rPr>
                        <a:t>решение принимается на основе дополнительных критериев</a:t>
                      </a:r>
                      <a:endParaRPr lang="ru-RU" sz="1200" dirty="0">
                        <a:latin typeface="Arial" panose="020B0604020202020204" pitchFamily="34" charset="0"/>
                        <a:cs typeface="Arial" panose="020B0604020202020204" pitchFamily="34" charset="0"/>
                      </a:endParaRPr>
                    </a:p>
                  </a:txBody>
                  <a:tcPr>
                    <a:solidFill>
                      <a:srgbClr val="E9EDF4"/>
                    </a:solidFill>
                  </a:tcPr>
                </a:tc>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0000"/>
                </a:solidFill>
              </a:rPr>
              <a:t>СУДЬЕ ВАЖНО ПОМНИТЬ !!!</a:t>
            </a:r>
            <a:endParaRPr lang="ru-RU" dirty="0">
              <a:solidFill>
                <a:srgbClr val="FF0000"/>
              </a:solidFill>
            </a:endParaRPr>
          </a:p>
        </p:txBody>
      </p:sp>
      <p:sp>
        <p:nvSpPr>
          <p:cNvPr id="3" name="Объект 2"/>
          <p:cNvSpPr>
            <a:spLocks noGrp="1"/>
          </p:cNvSpPr>
          <p:nvPr>
            <p:ph idx="1"/>
          </p:nvPr>
        </p:nvSpPr>
        <p:spPr/>
        <p:txBody>
          <a:bodyPr/>
          <a:lstStyle/>
          <a:p>
            <a:pPr marL="0" indent="0">
              <a:buNone/>
            </a:pPr>
            <a:r>
              <a:rPr lang="ru-RU" dirty="0" smtClean="0"/>
              <a:t>От качества работы судей, их внешнего вида и соблюдения норм этикета зависят:</a:t>
            </a:r>
          </a:p>
          <a:p>
            <a:r>
              <a:rPr lang="ru-RU" dirty="0" smtClean="0"/>
              <a:t>картинка  боя;</a:t>
            </a:r>
          </a:p>
          <a:p>
            <a:r>
              <a:rPr lang="ru-RU" dirty="0" smtClean="0"/>
              <a:t> наличие травм на турнире;</a:t>
            </a:r>
          </a:p>
          <a:p>
            <a:r>
              <a:rPr lang="ru-RU" dirty="0" smtClean="0"/>
              <a:t>общее впечатление о турнире и об организации в целом.</a:t>
            </a:r>
          </a:p>
        </p:txBody>
      </p:sp>
    </p:spTree>
    <p:extLst>
      <p:ext uri="{BB962C8B-B14F-4D97-AF65-F5344CB8AC3E}">
        <p14:creationId xmlns:p14="http://schemas.microsoft.com/office/powerpoint/2010/main" val="38248059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normAutofit fontScale="90000"/>
          </a:bodyPr>
          <a:lstStyle/>
          <a:p>
            <a:pPr lvl="0"/>
            <a:r>
              <a:rPr lang="ru-RU" b="1" dirty="0"/>
              <a:t>Соревнования по ката</a:t>
            </a:r>
            <a:br>
              <a:rPr lang="ru-RU" b="1" dirty="0"/>
            </a:br>
            <a:endParaRPr lang="ru-RU" b="1" dirty="0"/>
          </a:p>
        </p:txBody>
      </p:sp>
      <p:sp>
        <p:nvSpPr>
          <p:cNvPr id="3" name="Содержимое 2"/>
          <p:cNvSpPr>
            <a:spLocks noGrp="1"/>
          </p:cNvSpPr>
          <p:nvPr>
            <p:ph idx="1"/>
          </p:nvPr>
        </p:nvSpPr>
        <p:spPr/>
        <p:txBody>
          <a:bodyPr>
            <a:normAutofit fontScale="62500" lnSpcReduction="20000"/>
          </a:bodyPr>
          <a:lstStyle/>
          <a:p>
            <a:pPr>
              <a:buNone/>
            </a:pPr>
            <a:r>
              <a:rPr lang="ru-RU" sz="3400" dirty="0"/>
              <a:t>Соревнования по ката проводятся в следующих дисциплинах:</a:t>
            </a:r>
          </a:p>
          <a:p>
            <a:pPr lvl="0"/>
            <a:r>
              <a:rPr lang="ru-RU" sz="3400" dirty="0"/>
              <a:t>ката;</a:t>
            </a:r>
          </a:p>
          <a:p>
            <a:pPr lvl="0"/>
            <a:r>
              <a:rPr lang="ru-RU" sz="3400" dirty="0" err="1"/>
              <a:t>ката-группа</a:t>
            </a:r>
            <a:r>
              <a:rPr lang="ru-RU" sz="3400" dirty="0"/>
              <a:t>;</a:t>
            </a:r>
          </a:p>
          <a:p>
            <a:pPr marL="342900" lvl="2" indent="-342900">
              <a:buNone/>
            </a:pPr>
            <a:r>
              <a:rPr lang="ru-RU" sz="3400" dirty="0"/>
              <a:t> Соревнования по ката можно проводить в онлайн-формате, когда судьями оценивается исполнение участниками ката в онлайн-режиме или приложенные </a:t>
            </a:r>
            <a:r>
              <a:rPr lang="ru-RU" sz="3400" dirty="0" smtClean="0"/>
              <a:t>видеофайлы;</a:t>
            </a:r>
          </a:p>
          <a:p>
            <a:pPr marL="342900" lvl="2" indent="-342900">
              <a:buNone/>
            </a:pPr>
            <a:r>
              <a:rPr lang="ru-RU" sz="3400" dirty="0" smtClean="0"/>
              <a:t>Соревнования </a:t>
            </a:r>
            <a:r>
              <a:rPr lang="ru-RU" sz="3400" dirty="0"/>
              <a:t>по ката проводятся по олимпийской системе с выбыванием после поражения (с состязанием или без состязания за 3 место):</a:t>
            </a:r>
          </a:p>
          <a:p>
            <a:pPr lvl="0"/>
            <a:r>
              <a:rPr lang="ru-RU" sz="3400" dirty="0"/>
              <a:t>спортсмены соревнуются попарно, в соответствии с заранее проведенной жеребьёвкой;</a:t>
            </a:r>
          </a:p>
          <a:p>
            <a:pPr lvl="0"/>
            <a:r>
              <a:rPr lang="ru-RU" sz="3400" dirty="0"/>
              <a:t>в каждой соответствующей паре судейской бригадой определяется победитель, который проходит в следующий круг соревнований.</a:t>
            </a:r>
          </a:p>
          <a:p>
            <a:pPr marL="0" indent="0">
              <a:buNone/>
            </a:pPr>
            <a:endParaRPr lang="ru-RU" sz="3400" dirty="0"/>
          </a:p>
          <a:p>
            <a:pPr marL="342900" lvl="2" indent="-342900"/>
            <a:endParaRPr lang="ru-RU" sz="3400" dirty="0"/>
          </a:p>
          <a:p>
            <a:endParaRPr lang="ru-RU" sz="2800" dirty="0"/>
          </a:p>
          <a:p>
            <a:endParaRPr lang="ru-RU" dirty="0"/>
          </a:p>
        </p:txBody>
      </p:sp>
    </p:spTree>
    <p:extLst>
      <p:ext uri="{BB962C8B-B14F-4D97-AF65-F5344CB8AC3E}">
        <p14:creationId xmlns:p14="http://schemas.microsoft.com/office/powerpoint/2010/main" val="4947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endParaRPr lang="ru-RU"/>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2608" y="274638"/>
            <a:ext cx="4379587" cy="3284690"/>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2195" y="280334"/>
            <a:ext cx="4379587" cy="3284690"/>
          </a:xfrm>
          <a:prstGeom prst="rect">
            <a:avLst/>
          </a:prstGeom>
        </p:spPr>
      </p:pic>
      <p:pic>
        <p:nvPicPr>
          <p:cNvPr id="6" name="Объект 5"/>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907704" y="2564904"/>
            <a:ext cx="5328592" cy="3996444"/>
          </a:xfrm>
        </p:spPr>
      </p:pic>
    </p:spTree>
    <p:extLst>
      <p:ext uri="{BB962C8B-B14F-4D97-AF65-F5344CB8AC3E}">
        <p14:creationId xmlns:p14="http://schemas.microsoft.com/office/powerpoint/2010/main" val="34765718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pPr lvl="2"/>
            <a:r>
              <a:rPr lang="ru-RU" dirty="0"/>
              <a:t>В отборочных кругах и в финале участники выполняют ката, обязательные для всех участников дисциплины.  Количество и перечень обязательных ката по возрастным категориям оговаривается в Положении/Регламенте в соответствии с установленным Перечнем обязательных ката </a:t>
            </a:r>
            <a:r>
              <a:rPr lang="en-US" dirty="0"/>
              <a:t>KWU</a:t>
            </a:r>
            <a:r>
              <a:rPr lang="ru-RU" dirty="0"/>
              <a:t>.</a:t>
            </a:r>
            <a:endParaRPr lang="ru-RU" sz="1400" dirty="0"/>
          </a:p>
          <a:p>
            <a:endParaRPr lang="ru-RU" sz="1800" dirty="0"/>
          </a:p>
          <a:p>
            <a:pPr lvl="2"/>
            <a:r>
              <a:rPr lang="ru-RU" dirty="0"/>
              <a:t>Для определения порядка выступления участников перед отборочными кругами проводится жеребьевка. </a:t>
            </a:r>
            <a:endParaRPr lang="ru-RU" sz="1400" dirty="0"/>
          </a:p>
          <a:p>
            <a:pPr marL="0" indent="0">
              <a:buNone/>
            </a:pPr>
            <a:endParaRPr lang="ru-RU" sz="1800" dirty="0"/>
          </a:p>
          <a:p>
            <a:endParaRPr lang="ru-RU" dirty="0"/>
          </a:p>
        </p:txBody>
      </p:sp>
    </p:spTree>
    <p:extLst>
      <p:ext uri="{BB962C8B-B14F-4D97-AF65-F5344CB8AC3E}">
        <p14:creationId xmlns:p14="http://schemas.microsoft.com/office/powerpoint/2010/main" val="21116309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457200" y="0"/>
            <a:ext cx="8229600" cy="1143000"/>
          </a:xfrm>
        </p:spPr>
        <p:txBody>
          <a:bodyPr/>
          <a:lstStyle/>
          <a:p>
            <a:r>
              <a:rPr lang="ru-RU" b="1" dirty="0" smtClean="0"/>
              <a:t>Перечень обязательных Ката</a:t>
            </a:r>
            <a:endParaRPr lang="ru-RU" b="1" dirty="0"/>
          </a:p>
        </p:txBody>
      </p:sp>
      <p:sp>
        <p:nvSpPr>
          <p:cNvPr id="8" name="Текст 7"/>
          <p:cNvSpPr>
            <a:spLocks noGrp="1"/>
          </p:cNvSpPr>
          <p:nvPr>
            <p:ph type="body" idx="1"/>
          </p:nvPr>
        </p:nvSpPr>
        <p:spPr>
          <a:xfrm>
            <a:off x="755576" y="2114550"/>
            <a:ext cx="4040188" cy="639762"/>
          </a:xfrm>
        </p:spPr>
        <p:txBody>
          <a:bodyPr>
            <a:normAutofit fontScale="32500" lnSpcReduction="20000"/>
          </a:bodyPr>
          <a:lstStyle/>
          <a:p>
            <a:r>
              <a:rPr lang="ru-RU" sz="6600" dirty="0"/>
              <a:t> </a:t>
            </a:r>
          </a:p>
          <a:p>
            <a:r>
              <a:rPr lang="ru-RU" sz="4300" dirty="0"/>
              <a:t> </a:t>
            </a:r>
          </a:p>
          <a:p>
            <a:endParaRPr lang="ru-RU" dirty="0"/>
          </a:p>
        </p:txBody>
      </p:sp>
      <p:sp>
        <p:nvSpPr>
          <p:cNvPr id="5" name="Объект 4"/>
          <p:cNvSpPr>
            <a:spLocks noGrp="1"/>
          </p:cNvSpPr>
          <p:nvPr>
            <p:ph sz="half" idx="2"/>
          </p:nvPr>
        </p:nvSpPr>
        <p:spPr>
          <a:xfrm>
            <a:off x="457200" y="1340767"/>
            <a:ext cx="4040188" cy="5325341"/>
          </a:xfrm>
        </p:spPr>
        <p:txBody>
          <a:bodyPr>
            <a:normAutofit fontScale="77500" lnSpcReduction="20000"/>
          </a:bodyPr>
          <a:lstStyle/>
          <a:p>
            <a:pPr marL="0" indent="0">
              <a:buNone/>
            </a:pPr>
            <a:r>
              <a:rPr lang="ru-RU" sz="2200" b="1" dirty="0" smtClean="0"/>
              <a:t>8 и 9 лет:</a:t>
            </a:r>
          </a:p>
          <a:p>
            <a:r>
              <a:rPr lang="ru-RU" sz="2200" dirty="0" smtClean="0"/>
              <a:t>до 1/8 финала - </a:t>
            </a:r>
            <a:r>
              <a:rPr lang="ru-RU" sz="2200" dirty="0" err="1"/>
              <a:t>Тэйкеку</a:t>
            </a:r>
            <a:r>
              <a:rPr lang="ru-RU" sz="2200" dirty="0"/>
              <a:t> </a:t>
            </a:r>
            <a:r>
              <a:rPr lang="ru-RU" sz="2200" dirty="0" err="1"/>
              <a:t>соно</a:t>
            </a:r>
            <a:r>
              <a:rPr lang="ru-RU" sz="2200" dirty="0"/>
              <a:t> </a:t>
            </a:r>
            <a:r>
              <a:rPr lang="ru-RU" sz="2200" dirty="0" err="1" smtClean="0"/>
              <a:t>ити</a:t>
            </a:r>
            <a:endParaRPr lang="ru-RU" sz="2200" dirty="0" smtClean="0"/>
          </a:p>
          <a:p>
            <a:r>
              <a:rPr lang="ru-RU" sz="2200" dirty="0" smtClean="0"/>
              <a:t>1/8 финала </a:t>
            </a:r>
            <a:r>
              <a:rPr lang="ru-RU" sz="2200" b="1" dirty="0" smtClean="0"/>
              <a:t>- </a:t>
            </a:r>
            <a:r>
              <a:rPr lang="ru-RU" sz="2200" dirty="0" err="1"/>
              <a:t>Тэйкеку</a:t>
            </a:r>
            <a:r>
              <a:rPr lang="ru-RU" sz="2200" dirty="0"/>
              <a:t> </a:t>
            </a:r>
            <a:r>
              <a:rPr lang="ru-RU" sz="2200" dirty="0" err="1"/>
              <a:t>соно</a:t>
            </a:r>
            <a:r>
              <a:rPr lang="ru-RU" sz="2200" dirty="0"/>
              <a:t> </a:t>
            </a:r>
            <a:r>
              <a:rPr lang="ru-RU" sz="2200" dirty="0" err="1" smtClean="0"/>
              <a:t>ити</a:t>
            </a:r>
            <a:endParaRPr lang="ru-RU" sz="2200" dirty="0" smtClean="0"/>
          </a:p>
          <a:p>
            <a:r>
              <a:rPr lang="ru-RU" sz="2200" dirty="0" smtClean="0"/>
              <a:t>1/4 финала - </a:t>
            </a:r>
            <a:r>
              <a:rPr lang="ru-RU" sz="2200" dirty="0" err="1"/>
              <a:t>Тэйкеку</a:t>
            </a:r>
            <a:r>
              <a:rPr lang="ru-RU" sz="2200" dirty="0"/>
              <a:t> </a:t>
            </a:r>
            <a:r>
              <a:rPr lang="ru-RU" sz="2200" dirty="0" err="1"/>
              <a:t>соно</a:t>
            </a:r>
            <a:r>
              <a:rPr lang="ru-RU" sz="2200" dirty="0"/>
              <a:t> </a:t>
            </a:r>
            <a:r>
              <a:rPr lang="ru-RU" sz="2200" dirty="0" smtClean="0"/>
              <a:t>ни</a:t>
            </a:r>
          </a:p>
          <a:p>
            <a:r>
              <a:rPr lang="ru-RU" sz="2200" dirty="0" smtClean="0"/>
              <a:t>1/2 финала - </a:t>
            </a:r>
            <a:r>
              <a:rPr lang="ru-RU" sz="2200" dirty="0" err="1"/>
              <a:t>Тэйкеку</a:t>
            </a:r>
            <a:r>
              <a:rPr lang="ru-RU" sz="2200" dirty="0"/>
              <a:t> </a:t>
            </a:r>
            <a:r>
              <a:rPr lang="ru-RU" sz="2200" dirty="0" err="1"/>
              <a:t>соно</a:t>
            </a:r>
            <a:r>
              <a:rPr lang="ru-RU" sz="2200" dirty="0"/>
              <a:t> </a:t>
            </a:r>
            <a:r>
              <a:rPr lang="ru-RU" sz="2200" dirty="0" smtClean="0"/>
              <a:t>сан</a:t>
            </a:r>
          </a:p>
          <a:p>
            <a:r>
              <a:rPr lang="ru-RU" sz="2200" dirty="0" smtClean="0"/>
              <a:t>Финал и за 3 место - </a:t>
            </a:r>
            <a:r>
              <a:rPr lang="ru-RU" sz="2200" dirty="0" err="1"/>
              <a:t>Пинан</a:t>
            </a:r>
            <a:r>
              <a:rPr lang="ru-RU" sz="2200" dirty="0"/>
              <a:t> </a:t>
            </a:r>
            <a:r>
              <a:rPr lang="ru-RU" sz="2200" dirty="0" err="1"/>
              <a:t>соно</a:t>
            </a:r>
            <a:r>
              <a:rPr lang="ru-RU" sz="2200" dirty="0"/>
              <a:t> </a:t>
            </a:r>
            <a:r>
              <a:rPr lang="ru-RU" sz="2200" dirty="0" err="1"/>
              <a:t>ити</a:t>
            </a:r>
            <a:endParaRPr lang="ru-RU" sz="2200" dirty="0" smtClean="0"/>
          </a:p>
          <a:p>
            <a:endParaRPr lang="ru-RU" sz="2200" b="1" dirty="0" smtClean="0"/>
          </a:p>
          <a:p>
            <a:pPr marL="0" indent="0">
              <a:buNone/>
            </a:pPr>
            <a:r>
              <a:rPr lang="ru-RU" sz="2200" b="1" dirty="0" smtClean="0"/>
              <a:t>12-13 </a:t>
            </a:r>
            <a:r>
              <a:rPr lang="ru-RU" sz="2200" b="1" dirty="0"/>
              <a:t>лет: </a:t>
            </a:r>
            <a:endParaRPr lang="ru-RU" sz="2200" dirty="0"/>
          </a:p>
          <a:p>
            <a:r>
              <a:rPr lang="ru-RU" sz="2200" dirty="0"/>
              <a:t>до 1/8 финала </a:t>
            </a:r>
            <a:r>
              <a:rPr lang="ru-RU" sz="2200" dirty="0" smtClean="0"/>
              <a:t>– </a:t>
            </a:r>
            <a:r>
              <a:rPr lang="ru-RU" sz="2200" dirty="0" err="1"/>
              <a:t>Пинан</a:t>
            </a:r>
            <a:r>
              <a:rPr lang="ru-RU" sz="2200" dirty="0"/>
              <a:t> </a:t>
            </a:r>
            <a:r>
              <a:rPr lang="ru-RU" sz="2200" dirty="0" err="1"/>
              <a:t>соно</a:t>
            </a:r>
            <a:r>
              <a:rPr lang="ru-RU" sz="2200" dirty="0"/>
              <a:t> </a:t>
            </a:r>
            <a:r>
              <a:rPr lang="ru-RU" sz="2200" dirty="0" err="1"/>
              <a:t>ичи</a:t>
            </a:r>
            <a:endParaRPr lang="ru-RU" sz="2200" dirty="0"/>
          </a:p>
          <a:p>
            <a:r>
              <a:rPr lang="ru-RU" sz="2200" dirty="0"/>
              <a:t>1/8 финала </a:t>
            </a:r>
            <a:r>
              <a:rPr lang="ru-RU" sz="2200" dirty="0" smtClean="0"/>
              <a:t>– </a:t>
            </a:r>
            <a:r>
              <a:rPr lang="ru-RU" sz="2200" dirty="0" err="1"/>
              <a:t>Пинан</a:t>
            </a:r>
            <a:r>
              <a:rPr lang="ru-RU" sz="2200" dirty="0"/>
              <a:t> </a:t>
            </a:r>
            <a:r>
              <a:rPr lang="ru-RU" sz="2200" dirty="0" err="1"/>
              <a:t>соно</a:t>
            </a:r>
            <a:r>
              <a:rPr lang="ru-RU" sz="2200" dirty="0"/>
              <a:t> ни</a:t>
            </a:r>
          </a:p>
          <a:p>
            <a:r>
              <a:rPr lang="ru-RU" sz="2200" dirty="0"/>
              <a:t>1/4 финала </a:t>
            </a:r>
            <a:r>
              <a:rPr lang="ru-RU" sz="2200" dirty="0" smtClean="0"/>
              <a:t>– </a:t>
            </a:r>
            <a:r>
              <a:rPr lang="ru-RU" sz="2200" dirty="0" err="1"/>
              <a:t>Пинан</a:t>
            </a:r>
            <a:r>
              <a:rPr lang="ru-RU" sz="2200" dirty="0"/>
              <a:t> </a:t>
            </a:r>
            <a:r>
              <a:rPr lang="ru-RU" sz="2200" dirty="0" err="1"/>
              <a:t>соно</a:t>
            </a:r>
            <a:r>
              <a:rPr lang="ru-RU" sz="2200" dirty="0"/>
              <a:t> сан</a:t>
            </a:r>
          </a:p>
          <a:p>
            <a:r>
              <a:rPr lang="ru-RU" sz="2200" dirty="0"/>
              <a:t>1/2 финала </a:t>
            </a:r>
            <a:r>
              <a:rPr lang="ru-RU" sz="2200" dirty="0" smtClean="0"/>
              <a:t>– </a:t>
            </a:r>
            <a:r>
              <a:rPr lang="ru-RU" sz="2200" dirty="0" err="1"/>
              <a:t>Пинан</a:t>
            </a:r>
            <a:r>
              <a:rPr lang="ru-RU" sz="2200" dirty="0"/>
              <a:t> </a:t>
            </a:r>
            <a:r>
              <a:rPr lang="ru-RU" sz="2200" dirty="0" err="1"/>
              <a:t>соно</a:t>
            </a:r>
            <a:r>
              <a:rPr lang="ru-RU" sz="2200" dirty="0"/>
              <a:t> </a:t>
            </a:r>
            <a:r>
              <a:rPr lang="ru-RU" sz="2200" dirty="0" err="1"/>
              <a:t>ён</a:t>
            </a:r>
            <a:endParaRPr lang="ru-RU" sz="2200" dirty="0"/>
          </a:p>
          <a:p>
            <a:r>
              <a:rPr lang="ru-RU" sz="2200" dirty="0"/>
              <a:t>Финал и за 3 место </a:t>
            </a:r>
            <a:r>
              <a:rPr lang="ru-RU" sz="2200" dirty="0" smtClean="0"/>
              <a:t>– </a:t>
            </a:r>
            <a:r>
              <a:rPr lang="ru-RU" sz="2200" dirty="0" err="1"/>
              <a:t>Пинан</a:t>
            </a:r>
            <a:r>
              <a:rPr lang="ru-RU" sz="2200" dirty="0"/>
              <a:t> </a:t>
            </a:r>
            <a:r>
              <a:rPr lang="ru-RU" sz="2200" dirty="0" err="1"/>
              <a:t>соно</a:t>
            </a:r>
            <a:r>
              <a:rPr lang="ru-RU" sz="2200" dirty="0"/>
              <a:t> </a:t>
            </a:r>
            <a:r>
              <a:rPr lang="ru-RU" sz="2200" dirty="0" err="1"/>
              <a:t>го</a:t>
            </a:r>
            <a:endParaRPr lang="ru-RU" sz="2200" dirty="0"/>
          </a:p>
          <a:p>
            <a:pPr marL="0" indent="0">
              <a:buNone/>
            </a:pPr>
            <a:r>
              <a:rPr lang="ru-RU" sz="2200" dirty="0"/>
              <a:t> </a:t>
            </a:r>
          </a:p>
          <a:p>
            <a:pPr marL="0" indent="0">
              <a:buNone/>
            </a:pPr>
            <a:r>
              <a:rPr lang="ru-RU" sz="2200" b="1" dirty="0"/>
              <a:t>14-15 лет:</a:t>
            </a:r>
            <a:endParaRPr lang="ru-RU" sz="2200" dirty="0"/>
          </a:p>
          <a:p>
            <a:r>
              <a:rPr lang="ru-RU" sz="2200" dirty="0"/>
              <a:t>до 1/8 финала	</a:t>
            </a:r>
            <a:r>
              <a:rPr lang="ru-RU" sz="2200" dirty="0" smtClean="0"/>
              <a:t>– </a:t>
            </a:r>
            <a:r>
              <a:rPr lang="ru-RU" sz="2200" dirty="0" err="1"/>
              <a:t>Пинан</a:t>
            </a:r>
            <a:r>
              <a:rPr lang="ru-RU" sz="2200" dirty="0"/>
              <a:t> </a:t>
            </a:r>
            <a:r>
              <a:rPr lang="ru-RU" sz="2200" dirty="0" err="1"/>
              <a:t>соно</a:t>
            </a:r>
            <a:r>
              <a:rPr lang="ru-RU" sz="2200" dirty="0"/>
              <a:t> </a:t>
            </a:r>
            <a:r>
              <a:rPr lang="ru-RU" sz="2200" dirty="0" err="1"/>
              <a:t>го</a:t>
            </a:r>
            <a:endParaRPr lang="ru-RU" sz="2200" dirty="0"/>
          </a:p>
          <a:p>
            <a:r>
              <a:rPr lang="ru-RU" sz="2200" dirty="0"/>
              <a:t>1/8 </a:t>
            </a:r>
            <a:r>
              <a:rPr lang="ru-RU" sz="2200" dirty="0" smtClean="0"/>
              <a:t>финала – </a:t>
            </a:r>
            <a:r>
              <a:rPr lang="ru-RU" sz="2200" dirty="0" err="1"/>
              <a:t>Гексай</a:t>
            </a:r>
            <a:r>
              <a:rPr lang="ru-RU" sz="2200" dirty="0"/>
              <a:t> дай </a:t>
            </a:r>
          </a:p>
          <a:p>
            <a:r>
              <a:rPr lang="ru-RU" sz="2200" dirty="0"/>
              <a:t>1/4 </a:t>
            </a:r>
            <a:r>
              <a:rPr lang="ru-RU" sz="2200" dirty="0" smtClean="0"/>
              <a:t>финала – </a:t>
            </a:r>
            <a:r>
              <a:rPr lang="ru-RU" sz="2200" dirty="0"/>
              <a:t>Цуки но ката</a:t>
            </a:r>
          </a:p>
          <a:p>
            <a:r>
              <a:rPr lang="ru-RU" sz="2200" dirty="0"/>
              <a:t>1/2 </a:t>
            </a:r>
            <a:r>
              <a:rPr lang="ru-RU" sz="2200" dirty="0" smtClean="0"/>
              <a:t>финала – </a:t>
            </a:r>
            <a:r>
              <a:rPr lang="ru-RU" sz="2200" dirty="0" err="1"/>
              <a:t>Янцу</a:t>
            </a:r>
            <a:endParaRPr lang="ru-RU" sz="2200" dirty="0"/>
          </a:p>
          <a:p>
            <a:r>
              <a:rPr lang="ru-RU" sz="2200" dirty="0"/>
              <a:t>Финал и за 3 </a:t>
            </a:r>
            <a:r>
              <a:rPr lang="ru-RU" sz="2200" dirty="0" smtClean="0"/>
              <a:t>место – </a:t>
            </a:r>
            <a:r>
              <a:rPr lang="ru-RU" sz="2200" dirty="0" err="1"/>
              <a:t>Сайха</a:t>
            </a:r>
            <a:endParaRPr lang="ru-RU" sz="2200" dirty="0"/>
          </a:p>
          <a:p>
            <a:endParaRPr lang="ru-RU" dirty="0"/>
          </a:p>
        </p:txBody>
      </p:sp>
      <p:sp>
        <p:nvSpPr>
          <p:cNvPr id="10" name="Объект 9"/>
          <p:cNvSpPr>
            <a:spLocks noGrp="1"/>
          </p:cNvSpPr>
          <p:nvPr>
            <p:ph sz="quarter" idx="4"/>
          </p:nvPr>
        </p:nvSpPr>
        <p:spPr>
          <a:xfrm>
            <a:off x="5148064" y="1340767"/>
            <a:ext cx="4228259" cy="5517233"/>
          </a:xfrm>
        </p:spPr>
        <p:txBody>
          <a:bodyPr>
            <a:noAutofit/>
          </a:bodyPr>
          <a:lstStyle/>
          <a:p>
            <a:pPr marL="0" indent="0">
              <a:lnSpc>
                <a:spcPct val="80000"/>
              </a:lnSpc>
              <a:spcBef>
                <a:spcPts val="456"/>
              </a:spcBef>
              <a:buNone/>
            </a:pPr>
            <a:r>
              <a:rPr lang="ru-RU" sz="1600" b="1" dirty="0" smtClean="0"/>
              <a:t>10 и 11 лет:</a:t>
            </a:r>
            <a:endParaRPr lang="ru-RU" sz="1600" b="1" dirty="0"/>
          </a:p>
          <a:p>
            <a:pPr>
              <a:lnSpc>
                <a:spcPct val="80000"/>
              </a:lnSpc>
              <a:spcBef>
                <a:spcPts val="456"/>
              </a:spcBef>
            </a:pPr>
            <a:r>
              <a:rPr lang="ru-RU" sz="1600" dirty="0"/>
              <a:t>до 1/8 финала - </a:t>
            </a:r>
            <a:r>
              <a:rPr lang="ru-RU" sz="1600" dirty="0" err="1"/>
              <a:t>Тэйкеку</a:t>
            </a:r>
            <a:r>
              <a:rPr lang="ru-RU" sz="1600" dirty="0"/>
              <a:t> </a:t>
            </a:r>
            <a:r>
              <a:rPr lang="ru-RU" sz="1600" dirty="0" err="1"/>
              <a:t>соно</a:t>
            </a:r>
            <a:r>
              <a:rPr lang="ru-RU" sz="1600" dirty="0"/>
              <a:t> </a:t>
            </a:r>
            <a:r>
              <a:rPr lang="ru-RU" sz="1600" dirty="0" err="1"/>
              <a:t>ити</a:t>
            </a:r>
            <a:endParaRPr lang="ru-RU" sz="1600" dirty="0"/>
          </a:p>
          <a:p>
            <a:pPr>
              <a:lnSpc>
                <a:spcPct val="80000"/>
              </a:lnSpc>
              <a:spcBef>
                <a:spcPts val="456"/>
              </a:spcBef>
            </a:pPr>
            <a:r>
              <a:rPr lang="ru-RU" sz="1600" dirty="0"/>
              <a:t>1/8 финала </a:t>
            </a:r>
            <a:r>
              <a:rPr lang="ru-RU" sz="1600" b="1" dirty="0"/>
              <a:t>- </a:t>
            </a:r>
            <a:r>
              <a:rPr lang="ru-RU" sz="1600" dirty="0" err="1"/>
              <a:t>Тэйкеку</a:t>
            </a:r>
            <a:r>
              <a:rPr lang="ru-RU" sz="1600" dirty="0"/>
              <a:t> </a:t>
            </a:r>
            <a:r>
              <a:rPr lang="ru-RU" sz="1600" dirty="0" err="1" smtClean="0"/>
              <a:t>соно</a:t>
            </a:r>
            <a:r>
              <a:rPr lang="ru-RU" sz="1600" dirty="0" smtClean="0"/>
              <a:t> ни</a:t>
            </a:r>
            <a:endParaRPr lang="ru-RU" sz="1600" dirty="0"/>
          </a:p>
          <a:p>
            <a:pPr>
              <a:lnSpc>
                <a:spcPct val="80000"/>
              </a:lnSpc>
              <a:spcBef>
                <a:spcPts val="456"/>
              </a:spcBef>
            </a:pPr>
            <a:r>
              <a:rPr lang="ru-RU" sz="1600" dirty="0"/>
              <a:t>1/4 финала - </a:t>
            </a:r>
            <a:r>
              <a:rPr lang="ru-RU" sz="1600" dirty="0" err="1"/>
              <a:t>Тэйкеку</a:t>
            </a:r>
            <a:r>
              <a:rPr lang="ru-RU" sz="1600" dirty="0"/>
              <a:t> </a:t>
            </a:r>
            <a:r>
              <a:rPr lang="ru-RU" sz="1600" dirty="0" err="1"/>
              <a:t>соно</a:t>
            </a:r>
            <a:r>
              <a:rPr lang="ru-RU" sz="1600" dirty="0"/>
              <a:t> </a:t>
            </a:r>
            <a:r>
              <a:rPr lang="ru-RU" sz="1600" dirty="0" smtClean="0"/>
              <a:t>сан</a:t>
            </a:r>
            <a:endParaRPr lang="ru-RU" sz="1600" dirty="0"/>
          </a:p>
          <a:p>
            <a:pPr>
              <a:lnSpc>
                <a:spcPct val="80000"/>
              </a:lnSpc>
              <a:spcBef>
                <a:spcPts val="456"/>
              </a:spcBef>
            </a:pPr>
            <a:r>
              <a:rPr lang="ru-RU" sz="1600" dirty="0"/>
              <a:t>1/2 финала - </a:t>
            </a:r>
            <a:r>
              <a:rPr lang="ru-RU" sz="1600" dirty="0" err="1"/>
              <a:t>Пинан</a:t>
            </a:r>
            <a:r>
              <a:rPr lang="ru-RU" sz="1600" dirty="0"/>
              <a:t> </a:t>
            </a:r>
            <a:r>
              <a:rPr lang="ru-RU" sz="1600" dirty="0" err="1"/>
              <a:t>соно</a:t>
            </a:r>
            <a:r>
              <a:rPr lang="ru-RU" sz="1600" dirty="0"/>
              <a:t> </a:t>
            </a:r>
            <a:r>
              <a:rPr lang="ru-RU" sz="1600" dirty="0" err="1" smtClean="0"/>
              <a:t>ити</a:t>
            </a:r>
            <a:endParaRPr lang="ru-RU" sz="1600" b="1" dirty="0"/>
          </a:p>
          <a:p>
            <a:pPr>
              <a:lnSpc>
                <a:spcPct val="80000"/>
              </a:lnSpc>
              <a:spcBef>
                <a:spcPts val="456"/>
              </a:spcBef>
            </a:pPr>
            <a:r>
              <a:rPr lang="ru-RU" sz="1600" dirty="0" smtClean="0"/>
              <a:t>Финал </a:t>
            </a:r>
            <a:r>
              <a:rPr lang="ru-RU" sz="1600" dirty="0"/>
              <a:t>и за 3 место - </a:t>
            </a:r>
            <a:r>
              <a:rPr lang="ru-RU" sz="1600" dirty="0" err="1"/>
              <a:t>Пинан</a:t>
            </a:r>
            <a:r>
              <a:rPr lang="ru-RU" sz="1600" dirty="0"/>
              <a:t> </a:t>
            </a:r>
            <a:r>
              <a:rPr lang="ru-RU" sz="1600" dirty="0" err="1"/>
              <a:t>соно</a:t>
            </a:r>
            <a:r>
              <a:rPr lang="ru-RU" sz="1600" dirty="0"/>
              <a:t> </a:t>
            </a:r>
            <a:r>
              <a:rPr lang="ru-RU" sz="1600" dirty="0" smtClean="0"/>
              <a:t>ни</a:t>
            </a:r>
            <a:endParaRPr lang="ru-RU" sz="1600" dirty="0"/>
          </a:p>
          <a:p>
            <a:pPr marL="0" indent="0">
              <a:lnSpc>
                <a:spcPct val="80000"/>
              </a:lnSpc>
              <a:spcBef>
                <a:spcPts val="456"/>
              </a:spcBef>
              <a:buNone/>
            </a:pPr>
            <a:endParaRPr lang="ru-RU" sz="1600" b="1" dirty="0" smtClean="0"/>
          </a:p>
          <a:p>
            <a:pPr marL="0" indent="0">
              <a:lnSpc>
                <a:spcPct val="80000"/>
              </a:lnSpc>
              <a:spcBef>
                <a:spcPts val="456"/>
              </a:spcBef>
              <a:buNone/>
            </a:pPr>
            <a:r>
              <a:rPr lang="ru-RU" sz="1600" b="1" dirty="0" smtClean="0"/>
              <a:t>16-17 </a:t>
            </a:r>
            <a:r>
              <a:rPr lang="ru-RU" sz="1600" b="1" dirty="0"/>
              <a:t>лет:</a:t>
            </a:r>
            <a:endParaRPr lang="ru-RU" sz="1600" dirty="0"/>
          </a:p>
          <a:p>
            <a:pPr>
              <a:lnSpc>
                <a:spcPct val="80000"/>
              </a:lnSpc>
              <a:spcBef>
                <a:spcPts val="456"/>
              </a:spcBef>
            </a:pPr>
            <a:r>
              <a:rPr lang="ru-RU" sz="1600" dirty="0"/>
              <a:t>до 1/8 </a:t>
            </a:r>
            <a:r>
              <a:rPr lang="ru-RU" sz="1600" dirty="0" smtClean="0"/>
              <a:t>финала – </a:t>
            </a:r>
            <a:r>
              <a:rPr lang="ru-RU" sz="1600" dirty="0"/>
              <a:t>Цуки но ката</a:t>
            </a:r>
          </a:p>
          <a:p>
            <a:pPr>
              <a:lnSpc>
                <a:spcPct val="80000"/>
              </a:lnSpc>
              <a:spcBef>
                <a:spcPts val="456"/>
              </a:spcBef>
            </a:pPr>
            <a:r>
              <a:rPr lang="ru-RU" sz="1600" dirty="0"/>
              <a:t>1/8 </a:t>
            </a:r>
            <a:r>
              <a:rPr lang="ru-RU" sz="1600" dirty="0" smtClean="0"/>
              <a:t>финала – </a:t>
            </a:r>
            <a:r>
              <a:rPr lang="ru-RU" sz="1600" dirty="0" err="1"/>
              <a:t>Янцу</a:t>
            </a:r>
            <a:endParaRPr lang="ru-RU" sz="1600" dirty="0"/>
          </a:p>
          <a:p>
            <a:pPr>
              <a:lnSpc>
                <a:spcPct val="80000"/>
              </a:lnSpc>
              <a:spcBef>
                <a:spcPts val="456"/>
              </a:spcBef>
            </a:pPr>
            <a:r>
              <a:rPr lang="ru-RU" sz="1600" dirty="0"/>
              <a:t>1/4 </a:t>
            </a:r>
            <a:r>
              <a:rPr lang="ru-RU" sz="1600" dirty="0" smtClean="0"/>
              <a:t>финала – </a:t>
            </a:r>
            <a:r>
              <a:rPr lang="ru-RU" sz="1600" dirty="0" err="1"/>
              <a:t>Сайха</a:t>
            </a:r>
            <a:endParaRPr lang="ru-RU" sz="1600" dirty="0"/>
          </a:p>
          <a:p>
            <a:pPr>
              <a:lnSpc>
                <a:spcPct val="80000"/>
              </a:lnSpc>
              <a:spcBef>
                <a:spcPts val="456"/>
              </a:spcBef>
            </a:pPr>
            <a:r>
              <a:rPr lang="ru-RU" sz="1600" dirty="0"/>
              <a:t>1/2 </a:t>
            </a:r>
            <a:r>
              <a:rPr lang="ru-RU" sz="1600" dirty="0" smtClean="0"/>
              <a:t>финала – </a:t>
            </a:r>
            <a:r>
              <a:rPr lang="ru-RU" sz="1600" dirty="0" err="1"/>
              <a:t>Гексай</a:t>
            </a:r>
            <a:r>
              <a:rPr lang="ru-RU" sz="1600" dirty="0"/>
              <a:t> </a:t>
            </a:r>
            <a:r>
              <a:rPr lang="ru-RU" sz="1600" dirty="0" err="1"/>
              <a:t>Шо</a:t>
            </a:r>
            <a:endParaRPr lang="ru-RU" sz="1600" dirty="0"/>
          </a:p>
          <a:p>
            <a:pPr>
              <a:lnSpc>
                <a:spcPct val="80000"/>
              </a:lnSpc>
              <a:spcBef>
                <a:spcPts val="456"/>
              </a:spcBef>
            </a:pPr>
            <a:r>
              <a:rPr lang="ru-RU" sz="1600" dirty="0"/>
              <a:t>Финал и за 3 </a:t>
            </a:r>
            <a:r>
              <a:rPr lang="ru-RU" sz="1600" dirty="0" smtClean="0"/>
              <a:t>место – </a:t>
            </a:r>
            <a:r>
              <a:rPr lang="ru-RU" sz="1600" dirty="0" err="1"/>
              <a:t>Сейнчин</a:t>
            </a:r>
            <a:endParaRPr lang="ru-RU" sz="1600" dirty="0"/>
          </a:p>
          <a:p>
            <a:pPr marL="0" indent="0">
              <a:lnSpc>
                <a:spcPct val="80000"/>
              </a:lnSpc>
              <a:spcBef>
                <a:spcPts val="456"/>
              </a:spcBef>
              <a:buNone/>
            </a:pPr>
            <a:r>
              <a:rPr lang="ru-RU" sz="1600" dirty="0"/>
              <a:t> </a:t>
            </a:r>
            <a:endParaRPr lang="ru-RU" sz="1600" dirty="0" smtClean="0"/>
          </a:p>
          <a:p>
            <a:pPr marL="0" indent="0">
              <a:lnSpc>
                <a:spcPct val="80000"/>
              </a:lnSpc>
              <a:spcBef>
                <a:spcPts val="456"/>
              </a:spcBef>
              <a:buNone/>
            </a:pPr>
            <a:r>
              <a:rPr lang="ru-RU" sz="1600" b="1" dirty="0" smtClean="0"/>
              <a:t>18 лет и старше:</a:t>
            </a:r>
            <a:endParaRPr lang="ru-RU" sz="1600" dirty="0" smtClean="0"/>
          </a:p>
          <a:p>
            <a:pPr>
              <a:lnSpc>
                <a:spcPct val="80000"/>
              </a:lnSpc>
              <a:spcBef>
                <a:spcPts val="456"/>
              </a:spcBef>
            </a:pPr>
            <a:r>
              <a:rPr lang="ru-RU" sz="1600" dirty="0" smtClean="0"/>
              <a:t>до </a:t>
            </a:r>
            <a:r>
              <a:rPr lang="ru-RU" sz="1600" dirty="0"/>
              <a:t>1/8 </a:t>
            </a:r>
            <a:r>
              <a:rPr lang="ru-RU" sz="1600" dirty="0" smtClean="0"/>
              <a:t>финала – </a:t>
            </a:r>
            <a:r>
              <a:rPr lang="ru-RU" sz="1600" dirty="0" err="1"/>
              <a:t>Гексай</a:t>
            </a:r>
            <a:r>
              <a:rPr lang="ru-RU" sz="1600" dirty="0"/>
              <a:t> </a:t>
            </a:r>
            <a:r>
              <a:rPr lang="ru-RU" sz="1600" dirty="0" err="1"/>
              <a:t>Шо</a:t>
            </a:r>
            <a:endParaRPr lang="ru-RU" sz="1600" dirty="0"/>
          </a:p>
          <a:p>
            <a:pPr>
              <a:lnSpc>
                <a:spcPct val="80000"/>
              </a:lnSpc>
              <a:spcBef>
                <a:spcPts val="456"/>
              </a:spcBef>
            </a:pPr>
            <a:r>
              <a:rPr lang="ru-RU" sz="1600" dirty="0"/>
              <a:t>1/8 </a:t>
            </a:r>
            <a:r>
              <a:rPr lang="ru-RU" sz="1600" dirty="0" smtClean="0"/>
              <a:t>финала – </a:t>
            </a:r>
            <a:r>
              <a:rPr lang="ru-RU" sz="1600" dirty="0" err="1"/>
              <a:t>Сейнчин</a:t>
            </a:r>
            <a:endParaRPr lang="ru-RU" sz="1600" dirty="0"/>
          </a:p>
          <a:p>
            <a:pPr>
              <a:lnSpc>
                <a:spcPct val="80000"/>
              </a:lnSpc>
              <a:spcBef>
                <a:spcPts val="456"/>
              </a:spcBef>
            </a:pPr>
            <a:r>
              <a:rPr lang="ru-RU" sz="1600" dirty="0"/>
              <a:t>1/4 </a:t>
            </a:r>
            <a:r>
              <a:rPr lang="ru-RU" sz="1600" dirty="0" smtClean="0"/>
              <a:t>финала – </a:t>
            </a:r>
            <a:r>
              <a:rPr lang="ru-RU" sz="1600" dirty="0"/>
              <a:t>Канку дай</a:t>
            </a:r>
          </a:p>
          <a:p>
            <a:pPr>
              <a:lnSpc>
                <a:spcPct val="80000"/>
              </a:lnSpc>
              <a:spcBef>
                <a:spcPts val="456"/>
              </a:spcBef>
            </a:pPr>
            <a:r>
              <a:rPr lang="ru-RU" sz="1600" dirty="0"/>
              <a:t>1/2 </a:t>
            </a:r>
            <a:r>
              <a:rPr lang="ru-RU" sz="1600" dirty="0" smtClean="0"/>
              <a:t>финала – </a:t>
            </a:r>
            <a:r>
              <a:rPr lang="ru-RU" sz="1600" dirty="0" err="1"/>
              <a:t>Сейпай</a:t>
            </a:r>
            <a:endParaRPr lang="ru-RU" sz="1600" dirty="0"/>
          </a:p>
          <a:p>
            <a:pPr>
              <a:lnSpc>
                <a:spcPct val="80000"/>
              </a:lnSpc>
              <a:spcBef>
                <a:spcPts val="456"/>
              </a:spcBef>
            </a:pPr>
            <a:r>
              <a:rPr lang="ru-RU" sz="1600" dirty="0"/>
              <a:t>Финал и за 3 </a:t>
            </a:r>
            <a:r>
              <a:rPr lang="ru-RU" sz="1600" dirty="0" smtClean="0"/>
              <a:t>место – </a:t>
            </a:r>
            <a:r>
              <a:rPr lang="ru-RU" sz="1600" dirty="0" err="1"/>
              <a:t>Сушихо</a:t>
            </a:r>
            <a:endParaRPr lang="ru-RU" sz="1600" dirty="0"/>
          </a:p>
          <a:p>
            <a:pPr>
              <a:lnSpc>
                <a:spcPct val="80000"/>
              </a:lnSpc>
              <a:spcBef>
                <a:spcPts val="456"/>
              </a:spcBef>
            </a:pPr>
            <a:endParaRPr lang="ru-RU" sz="1400" dirty="0"/>
          </a:p>
        </p:txBody>
      </p:sp>
    </p:spTree>
    <p:extLst>
      <p:ext uri="{BB962C8B-B14F-4D97-AF65-F5344CB8AC3E}">
        <p14:creationId xmlns:p14="http://schemas.microsoft.com/office/powerpoint/2010/main" val="12454007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r>
              <a:rPr lang="ru-RU" sz="2000" dirty="0"/>
              <a:t>При оценивании ката при помощи флажков. В результате жеребьевки спортсмены разбиваются на пары. В паре спортсмены по очереди выполняют ката 1-го круга. После завершения выступления второго спортсмена в паре судьи определяют победителя путем поднятия соответствующего флажка. Так как судей нечетное количество, то победитель определяется простым подсчетом флажков соответствующего цвета. </a:t>
            </a:r>
          </a:p>
          <a:p>
            <a:r>
              <a:rPr lang="ru-RU" sz="2000" dirty="0"/>
              <a:t>В случае ничейного результата претенденты должны выполнить по указанию Главного судьи ката еще раз, с обязательным решением судей.</a:t>
            </a:r>
          </a:p>
          <a:p>
            <a:r>
              <a:rPr lang="ru-RU" sz="2000" dirty="0"/>
              <a:t>Победитель в паре проходит в следующий круг. В каждом следующем круге спортсмены выполняют ката соответствующего круга.</a:t>
            </a:r>
          </a:p>
          <a:p>
            <a:endParaRPr lang="ru-RU" sz="2000" dirty="0"/>
          </a:p>
          <a:p>
            <a:endParaRPr lang="ru-RU" sz="2000" dirty="0"/>
          </a:p>
        </p:txBody>
      </p:sp>
    </p:spTree>
    <p:extLst>
      <p:ext uri="{BB962C8B-B14F-4D97-AF65-F5344CB8AC3E}">
        <p14:creationId xmlns:p14="http://schemas.microsoft.com/office/powerpoint/2010/main" val="11330271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2492" y="-90264"/>
            <a:ext cx="8229600" cy="782960"/>
          </a:xfrm>
        </p:spPr>
        <p:txBody>
          <a:bodyPr/>
          <a:lstStyle/>
          <a:p>
            <a:r>
              <a:rPr lang="ru-RU" b="1" dirty="0">
                <a:solidFill>
                  <a:srgbClr val="7030A0"/>
                </a:solidFill>
              </a:rPr>
              <a:t>Возрастные группы</a:t>
            </a: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224364310"/>
              </p:ext>
            </p:extLst>
          </p:nvPr>
        </p:nvGraphicFramePr>
        <p:xfrm>
          <a:off x="462492" y="692696"/>
          <a:ext cx="8229600" cy="5959083"/>
        </p:xfrm>
        <a:graphic>
          <a:graphicData uri="http://schemas.openxmlformats.org/drawingml/2006/table">
            <a:tbl>
              <a:tblPr firstRow="1" bandRow="1">
                <a:tableStyleId>{5C22544A-7EE6-4342-B048-85BDC9FD1C3A}</a:tableStyleId>
              </a:tblPr>
              <a:tblGrid>
                <a:gridCol w="2057400">
                  <a:extLst>
                    <a:ext uri="{9D8B030D-6E8A-4147-A177-3AD203B41FA5}">
                      <a16:colId xmlns="" xmlns:a16="http://schemas.microsoft.com/office/drawing/2014/main" val="20000"/>
                    </a:ext>
                  </a:extLst>
                </a:gridCol>
                <a:gridCol w="2057400">
                  <a:extLst>
                    <a:ext uri="{9D8B030D-6E8A-4147-A177-3AD203B41FA5}">
                      <a16:colId xmlns="" xmlns:a16="http://schemas.microsoft.com/office/drawing/2014/main" val="20001"/>
                    </a:ext>
                  </a:extLst>
                </a:gridCol>
                <a:gridCol w="2057400">
                  <a:extLst>
                    <a:ext uri="{9D8B030D-6E8A-4147-A177-3AD203B41FA5}">
                      <a16:colId xmlns="" xmlns:a16="http://schemas.microsoft.com/office/drawing/2014/main" val="20002"/>
                    </a:ext>
                  </a:extLst>
                </a:gridCol>
                <a:gridCol w="2057400">
                  <a:extLst>
                    <a:ext uri="{9D8B030D-6E8A-4147-A177-3AD203B41FA5}">
                      <a16:colId xmlns="" xmlns:a16="http://schemas.microsoft.com/office/drawing/2014/main" val="20003"/>
                    </a:ext>
                  </a:extLst>
                </a:gridCol>
              </a:tblGrid>
              <a:tr h="443691">
                <a:tc>
                  <a:txBody>
                    <a:bodyPr/>
                    <a:lstStyle/>
                    <a:p>
                      <a:pPr algn="ctr">
                        <a:lnSpc>
                          <a:spcPct val="115000"/>
                        </a:lnSpc>
                        <a:spcAft>
                          <a:spcPts val="0"/>
                        </a:spcAft>
                        <a:tabLst>
                          <a:tab pos="800100" algn="l"/>
                        </a:tabLst>
                      </a:pPr>
                      <a:r>
                        <a:rPr lang="ru-RU" sz="1200" b="1" dirty="0">
                          <a:latin typeface="Times New Roman"/>
                          <a:ea typeface="MS Mincho"/>
                          <a:cs typeface="Times New Roman"/>
                        </a:rPr>
                        <a:t>Возрастная группа</a:t>
                      </a:r>
                      <a:endParaRPr lang="ru-RU" sz="1000" dirty="0">
                        <a:latin typeface="Times New Roman"/>
                        <a:ea typeface="MS Mincho"/>
                        <a:cs typeface="Times New Roman"/>
                      </a:endParaRPr>
                    </a:p>
                  </a:txBody>
                  <a:tcPr marL="17780" marR="17780" marT="0" marB="0" anchor="ctr"/>
                </a:tc>
                <a:tc>
                  <a:txBody>
                    <a:bodyPr/>
                    <a:lstStyle/>
                    <a:p>
                      <a:pPr algn="ctr">
                        <a:lnSpc>
                          <a:spcPct val="115000"/>
                        </a:lnSpc>
                        <a:spcAft>
                          <a:spcPts val="0"/>
                        </a:spcAft>
                        <a:tabLst>
                          <a:tab pos="800100" algn="l"/>
                        </a:tabLst>
                      </a:pPr>
                      <a:r>
                        <a:rPr lang="ru-RU" sz="1200" b="1">
                          <a:latin typeface="Times New Roman"/>
                          <a:ea typeface="MS Mincho"/>
                          <a:cs typeface="Times New Roman"/>
                        </a:rPr>
                        <a:t>Группа </a:t>
                      </a:r>
                      <a:endParaRPr lang="ru-RU" sz="1000">
                        <a:latin typeface="Times New Roman"/>
                        <a:ea typeface="MS Mincho"/>
                        <a:cs typeface="Times New Roman"/>
                      </a:endParaRPr>
                    </a:p>
                    <a:p>
                      <a:pPr algn="ctr">
                        <a:lnSpc>
                          <a:spcPct val="115000"/>
                        </a:lnSpc>
                        <a:spcAft>
                          <a:spcPts val="0"/>
                        </a:spcAft>
                        <a:tabLst>
                          <a:tab pos="800100" algn="l"/>
                        </a:tabLst>
                      </a:pPr>
                      <a:r>
                        <a:rPr lang="ru-RU" sz="1200" b="1">
                          <a:latin typeface="Times New Roman"/>
                          <a:ea typeface="MS Mincho"/>
                          <a:cs typeface="Times New Roman"/>
                        </a:rPr>
                        <a:t>кумитэ</a:t>
                      </a:r>
                      <a:endParaRPr lang="ru-RU" sz="1000">
                        <a:latin typeface="Times New Roman"/>
                        <a:ea typeface="MS Mincho"/>
                        <a:cs typeface="Times New Roman"/>
                      </a:endParaRPr>
                    </a:p>
                  </a:txBody>
                  <a:tcPr marL="17780" marR="17780" marT="0" marB="0" anchor="ctr"/>
                </a:tc>
                <a:tc>
                  <a:txBody>
                    <a:bodyPr/>
                    <a:lstStyle/>
                    <a:p>
                      <a:pPr algn="ctr">
                        <a:lnSpc>
                          <a:spcPct val="115000"/>
                        </a:lnSpc>
                        <a:spcAft>
                          <a:spcPts val="0"/>
                        </a:spcAft>
                        <a:tabLst>
                          <a:tab pos="800100" algn="l"/>
                        </a:tabLst>
                      </a:pPr>
                      <a:r>
                        <a:rPr lang="ru-RU" sz="1200" b="1">
                          <a:latin typeface="Times New Roman"/>
                          <a:ea typeface="MS Mincho"/>
                          <a:cs typeface="Times New Roman"/>
                        </a:rPr>
                        <a:t>Группа</a:t>
                      </a:r>
                      <a:endParaRPr lang="ru-RU" sz="1000">
                        <a:latin typeface="Times New Roman"/>
                        <a:ea typeface="MS Mincho"/>
                        <a:cs typeface="Times New Roman"/>
                      </a:endParaRPr>
                    </a:p>
                    <a:p>
                      <a:pPr algn="ctr">
                        <a:lnSpc>
                          <a:spcPct val="115000"/>
                        </a:lnSpc>
                        <a:spcAft>
                          <a:spcPts val="0"/>
                        </a:spcAft>
                        <a:tabLst>
                          <a:tab pos="800100" algn="l"/>
                        </a:tabLst>
                      </a:pPr>
                      <a:r>
                        <a:rPr lang="ru-RU" sz="1200" b="1">
                          <a:latin typeface="Times New Roman"/>
                          <a:ea typeface="MS Mincho"/>
                          <a:cs typeface="Times New Roman"/>
                        </a:rPr>
                        <a:t>Ката</a:t>
                      </a:r>
                      <a:endParaRPr lang="ru-RU" sz="1000">
                        <a:latin typeface="Times New Roman"/>
                        <a:ea typeface="MS Mincho"/>
                        <a:cs typeface="Times New Roman"/>
                      </a:endParaRPr>
                    </a:p>
                  </a:txBody>
                  <a:tcPr marL="17780" marR="17780" marT="0" marB="0" anchor="ctr"/>
                </a:tc>
                <a:tc>
                  <a:txBody>
                    <a:bodyPr/>
                    <a:lstStyle/>
                    <a:p>
                      <a:pPr algn="ctr">
                        <a:lnSpc>
                          <a:spcPct val="115000"/>
                        </a:lnSpc>
                        <a:spcAft>
                          <a:spcPts val="0"/>
                        </a:spcAft>
                        <a:tabLst>
                          <a:tab pos="800100" algn="l"/>
                        </a:tabLst>
                      </a:pPr>
                      <a:r>
                        <a:rPr lang="ru-RU" sz="1200" b="1">
                          <a:latin typeface="Times New Roman"/>
                          <a:ea typeface="MS Mincho"/>
                          <a:cs typeface="Times New Roman"/>
                        </a:rPr>
                        <a:t>Группа</a:t>
                      </a:r>
                      <a:endParaRPr lang="ru-RU" sz="1000">
                        <a:latin typeface="Times New Roman"/>
                        <a:ea typeface="MS Mincho"/>
                        <a:cs typeface="Times New Roman"/>
                      </a:endParaRPr>
                    </a:p>
                    <a:p>
                      <a:pPr algn="ctr">
                        <a:lnSpc>
                          <a:spcPct val="115000"/>
                        </a:lnSpc>
                        <a:spcAft>
                          <a:spcPts val="0"/>
                        </a:spcAft>
                        <a:tabLst>
                          <a:tab pos="800100" algn="l"/>
                        </a:tabLst>
                      </a:pPr>
                      <a:r>
                        <a:rPr lang="ru-RU" sz="1200" b="1">
                          <a:latin typeface="Times New Roman"/>
                          <a:ea typeface="MS Mincho"/>
                          <a:cs typeface="Times New Roman"/>
                        </a:rPr>
                        <a:t>Тамэсивари</a:t>
                      </a:r>
                      <a:endParaRPr lang="ru-RU" sz="1000">
                        <a:latin typeface="Times New Roman"/>
                        <a:ea typeface="MS Mincho"/>
                        <a:cs typeface="Times New Roman"/>
                      </a:endParaRPr>
                    </a:p>
                  </a:txBody>
                  <a:tcPr marL="17780" marR="17780" marT="0" marB="0" anchor="ctr"/>
                </a:tc>
                <a:extLst>
                  <a:ext uri="{0D108BD9-81ED-4DB2-BD59-A6C34878D82A}">
                    <a16:rowId xmlns="" xmlns:a16="http://schemas.microsoft.com/office/drawing/2014/main" val="10000"/>
                  </a:ext>
                </a:extLst>
              </a:tr>
              <a:tr h="248472">
                <a:tc>
                  <a:txBody>
                    <a:bodyPr/>
                    <a:lstStyle/>
                    <a:p>
                      <a:pPr algn="ctr">
                        <a:lnSpc>
                          <a:spcPct val="115000"/>
                        </a:lnSpc>
                        <a:spcAft>
                          <a:spcPts val="0"/>
                        </a:spcAft>
                        <a:tabLst>
                          <a:tab pos="800100" algn="l"/>
                        </a:tabLst>
                      </a:pPr>
                      <a:r>
                        <a:rPr lang="ru-RU" sz="1400" dirty="0">
                          <a:latin typeface="Times New Roman"/>
                          <a:ea typeface="MS Mincho"/>
                          <a:cs typeface="Times New Roman"/>
                        </a:rPr>
                        <a:t>мальчики и девочки</a:t>
                      </a:r>
                    </a:p>
                    <a:p>
                      <a:pPr algn="ctr">
                        <a:lnSpc>
                          <a:spcPct val="115000"/>
                        </a:lnSpc>
                        <a:spcAft>
                          <a:spcPts val="0"/>
                        </a:spcAft>
                        <a:tabLst>
                          <a:tab pos="800100" algn="l"/>
                        </a:tabLst>
                      </a:pPr>
                      <a:r>
                        <a:rPr lang="ru-RU" sz="1400" dirty="0">
                          <a:latin typeface="Times New Roman"/>
                          <a:ea typeface="MS Mincho"/>
                          <a:cs typeface="Times New Roman"/>
                        </a:rPr>
                        <a:t> </a:t>
                      </a:r>
                      <a:r>
                        <a:rPr lang="ru-RU" sz="1400" dirty="0" smtClean="0">
                          <a:latin typeface="Times New Roman"/>
                          <a:ea typeface="MS Mincho"/>
                          <a:cs typeface="Times New Roman"/>
                        </a:rPr>
                        <a:t>8 </a:t>
                      </a:r>
                      <a:r>
                        <a:rPr lang="ru-RU" sz="1400" dirty="0">
                          <a:latin typeface="Times New Roman"/>
                          <a:ea typeface="MS Mincho"/>
                          <a:cs typeface="Times New Roman"/>
                        </a:rPr>
                        <a:t>лет</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a:t>
                      </a:r>
                    </a:p>
                  </a:txBody>
                  <a:tcPr marL="17780" marR="17780" marT="0" marB="0" anchor="ctr"/>
                </a:tc>
                <a:extLst>
                  <a:ext uri="{0D108BD9-81ED-4DB2-BD59-A6C34878D82A}">
                    <a16:rowId xmlns="" xmlns:a16="http://schemas.microsoft.com/office/drawing/2014/main" val="10001"/>
                  </a:ext>
                </a:extLst>
              </a:tr>
              <a:tr h="248472">
                <a:tc>
                  <a:txBody>
                    <a:bodyPr/>
                    <a:lstStyle/>
                    <a:p>
                      <a:pPr algn="ctr">
                        <a:lnSpc>
                          <a:spcPct val="115000"/>
                        </a:lnSpc>
                        <a:spcAft>
                          <a:spcPts val="0"/>
                        </a:spcAft>
                        <a:tabLst>
                          <a:tab pos="800100" algn="l"/>
                        </a:tabLst>
                      </a:pPr>
                      <a:r>
                        <a:rPr lang="ru-RU" sz="1400" dirty="0">
                          <a:latin typeface="Times New Roman"/>
                          <a:ea typeface="MS Mincho"/>
                          <a:cs typeface="Times New Roman"/>
                        </a:rPr>
                        <a:t>мальчики и девочки</a:t>
                      </a:r>
                    </a:p>
                    <a:p>
                      <a:pPr algn="ctr">
                        <a:lnSpc>
                          <a:spcPct val="115000"/>
                        </a:lnSpc>
                        <a:spcAft>
                          <a:spcPts val="0"/>
                        </a:spcAft>
                        <a:tabLst>
                          <a:tab pos="800100" algn="l"/>
                        </a:tabLst>
                      </a:pPr>
                      <a:r>
                        <a:rPr lang="ru-RU" sz="1400" dirty="0">
                          <a:latin typeface="Times New Roman"/>
                          <a:ea typeface="MS Mincho"/>
                          <a:cs typeface="Times New Roman"/>
                        </a:rPr>
                        <a:t> </a:t>
                      </a:r>
                      <a:r>
                        <a:rPr lang="ru-RU" sz="1400" dirty="0" smtClean="0">
                          <a:latin typeface="Times New Roman"/>
                          <a:ea typeface="MS Mincho"/>
                          <a:cs typeface="Times New Roman"/>
                        </a:rPr>
                        <a:t>9 </a:t>
                      </a:r>
                      <a:r>
                        <a:rPr lang="ru-RU" sz="1400" dirty="0">
                          <a:latin typeface="Times New Roman"/>
                          <a:ea typeface="MS Mincho"/>
                          <a:cs typeface="Times New Roman"/>
                        </a:rPr>
                        <a:t>лет</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a:t>
                      </a:r>
                    </a:p>
                  </a:txBody>
                  <a:tcPr marL="17780" marR="17780" marT="0" marB="0" anchor="ctr"/>
                </a:tc>
              </a:tr>
              <a:tr h="248472">
                <a:tc>
                  <a:txBody>
                    <a:bodyPr/>
                    <a:lstStyle/>
                    <a:p>
                      <a:pPr algn="ctr">
                        <a:lnSpc>
                          <a:spcPct val="115000"/>
                        </a:lnSpc>
                        <a:spcAft>
                          <a:spcPts val="0"/>
                        </a:spcAft>
                        <a:tabLst>
                          <a:tab pos="800100" algn="l"/>
                        </a:tabLst>
                      </a:pPr>
                      <a:r>
                        <a:rPr lang="ru-RU" sz="1400" dirty="0">
                          <a:latin typeface="Times New Roman"/>
                          <a:ea typeface="MS Mincho"/>
                          <a:cs typeface="Times New Roman"/>
                        </a:rPr>
                        <a:t>мальчики и девочки </a:t>
                      </a:r>
                    </a:p>
                    <a:p>
                      <a:pPr algn="ctr">
                        <a:lnSpc>
                          <a:spcPct val="115000"/>
                        </a:lnSpc>
                        <a:spcAft>
                          <a:spcPts val="0"/>
                        </a:spcAft>
                        <a:tabLst>
                          <a:tab pos="800100" algn="l"/>
                        </a:tabLst>
                      </a:pPr>
                      <a:r>
                        <a:rPr lang="ru-RU" sz="1400" dirty="0" smtClean="0">
                          <a:latin typeface="Times New Roman"/>
                          <a:ea typeface="MS Mincho"/>
                          <a:cs typeface="Times New Roman"/>
                        </a:rPr>
                        <a:t>10</a:t>
                      </a:r>
                      <a:r>
                        <a:rPr lang="ru-RU" sz="1400" baseline="0" dirty="0" smtClean="0">
                          <a:latin typeface="Times New Roman"/>
                          <a:ea typeface="MS Mincho"/>
                          <a:cs typeface="Times New Roman"/>
                        </a:rPr>
                        <a:t> </a:t>
                      </a:r>
                      <a:r>
                        <a:rPr lang="ru-RU" sz="1400" dirty="0" smtClean="0">
                          <a:latin typeface="Times New Roman"/>
                          <a:ea typeface="MS Mincho"/>
                          <a:cs typeface="Times New Roman"/>
                        </a:rPr>
                        <a:t>лет</a:t>
                      </a:r>
                      <a:endParaRPr lang="ru-RU" sz="1400" dirty="0">
                        <a:latin typeface="Times New Roman"/>
                        <a:ea typeface="MS Mincho"/>
                        <a:cs typeface="Times New Roman"/>
                      </a:endParaRP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a:t>
                      </a:r>
                    </a:p>
                  </a:txBody>
                  <a:tcPr marL="17780" marR="17780" marT="0" marB="0" anchor="ctr"/>
                </a:tc>
                <a:extLst>
                  <a:ext uri="{0D108BD9-81ED-4DB2-BD59-A6C34878D82A}">
                    <a16:rowId xmlns="" xmlns:a16="http://schemas.microsoft.com/office/drawing/2014/main" val="10002"/>
                  </a:ext>
                </a:extLst>
              </a:tr>
              <a:tr h="248472">
                <a:tc>
                  <a:txBody>
                    <a:bodyPr/>
                    <a:lstStyle/>
                    <a:p>
                      <a:pPr algn="ctr">
                        <a:lnSpc>
                          <a:spcPct val="115000"/>
                        </a:lnSpc>
                        <a:spcAft>
                          <a:spcPts val="0"/>
                        </a:spcAft>
                        <a:tabLst>
                          <a:tab pos="800100" algn="l"/>
                        </a:tabLst>
                      </a:pPr>
                      <a:r>
                        <a:rPr lang="ru-RU" sz="1400" dirty="0">
                          <a:latin typeface="Times New Roman"/>
                          <a:ea typeface="MS Mincho"/>
                          <a:cs typeface="Times New Roman"/>
                        </a:rPr>
                        <a:t>мальчики и девочки </a:t>
                      </a:r>
                    </a:p>
                    <a:p>
                      <a:pPr algn="ctr">
                        <a:lnSpc>
                          <a:spcPct val="115000"/>
                        </a:lnSpc>
                        <a:spcAft>
                          <a:spcPts val="0"/>
                        </a:spcAft>
                        <a:tabLst>
                          <a:tab pos="800100" algn="l"/>
                        </a:tabLst>
                      </a:pPr>
                      <a:r>
                        <a:rPr lang="ru-RU" sz="1400" dirty="0" smtClean="0">
                          <a:latin typeface="Times New Roman"/>
                          <a:ea typeface="MS Mincho"/>
                          <a:cs typeface="Times New Roman"/>
                        </a:rPr>
                        <a:t>11 </a:t>
                      </a:r>
                      <a:r>
                        <a:rPr lang="ru-RU" sz="1400" dirty="0">
                          <a:latin typeface="Times New Roman"/>
                          <a:ea typeface="MS Mincho"/>
                          <a:cs typeface="Times New Roman"/>
                        </a:rPr>
                        <a:t>лет</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a:t>
                      </a:r>
                    </a:p>
                  </a:txBody>
                  <a:tcPr marL="17780" marR="17780" marT="0" marB="0" anchor="ctr"/>
                </a:tc>
              </a:tr>
              <a:tr h="496943">
                <a:tc>
                  <a:txBody>
                    <a:bodyPr/>
                    <a:lstStyle/>
                    <a:p>
                      <a:pPr algn="ctr">
                        <a:lnSpc>
                          <a:spcPct val="115000"/>
                        </a:lnSpc>
                        <a:spcAft>
                          <a:spcPts val="0"/>
                        </a:spcAft>
                        <a:tabLst>
                          <a:tab pos="800100" algn="l"/>
                        </a:tabLst>
                      </a:pPr>
                      <a:r>
                        <a:rPr lang="ru-RU" sz="1400" dirty="0">
                          <a:latin typeface="Times New Roman"/>
                          <a:ea typeface="MS Mincho"/>
                          <a:cs typeface="Times New Roman"/>
                        </a:rPr>
                        <a:t>юноши и девушки </a:t>
                      </a:r>
                    </a:p>
                    <a:p>
                      <a:pPr algn="ctr">
                        <a:lnSpc>
                          <a:spcPct val="115000"/>
                        </a:lnSpc>
                        <a:spcAft>
                          <a:spcPts val="0"/>
                        </a:spcAft>
                        <a:tabLst>
                          <a:tab pos="800100" algn="l"/>
                        </a:tabLst>
                      </a:pPr>
                      <a:r>
                        <a:rPr lang="ru-RU" sz="1400" dirty="0">
                          <a:latin typeface="Times New Roman"/>
                          <a:ea typeface="MS Mincho"/>
                          <a:cs typeface="Times New Roman"/>
                        </a:rPr>
                        <a:t>12-13 лет</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a:t>
                      </a:r>
                    </a:p>
                  </a:txBody>
                  <a:tcPr marL="17780" marR="17780" marT="0" marB="0" anchor="ctr"/>
                </a:tc>
                <a:extLst>
                  <a:ext uri="{0D108BD9-81ED-4DB2-BD59-A6C34878D82A}">
                    <a16:rowId xmlns="" xmlns:a16="http://schemas.microsoft.com/office/drawing/2014/main" val="10003"/>
                  </a:ext>
                </a:extLst>
              </a:tr>
              <a:tr h="496943">
                <a:tc>
                  <a:txBody>
                    <a:bodyPr/>
                    <a:lstStyle/>
                    <a:p>
                      <a:pPr algn="ctr">
                        <a:lnSpc>
                          <a:spcPct val="115000"/>
                        </a:lnSpc>
                        <a:spcAft>
                          <a:spcPts val="0"/>
                        </a:spcAft>
                        <a:tabLst>
                          <a:tab pos="800100" algn="l"/>
                        </a:tabLst>
                      </a:pPr>
                      <a:r>
                        <a:rPr lang="ru-RU" sz="1400" dirty="0">
                          <a:latin typeface="Times New Roman"/>
                          <a:ea typeface="MS Mincho"/>
                          <a:cs typeface="Times New Roman"/>
                        </a:rPr>
                        <a:t>юноши и девушки</a:t>
                      </a:r>
                    </a:p>
                    <a:p>
                      <a:pPr algn="ctr">
                        <a:lnSpc>
                          <a:spcPct val="115000"/>
                        </a:lnSpc>
                        <a:spcAft>
                          <a:spcPts val="0"/>
                        </a:spcAft>
                        <a:tabLst>
                          <a:tab pos="800100" algn="l"/>
                        </a:tabLst>
                      </a:pPr>
                      <a:r>
                        <a:rPr lang="ru-RU" sz="1400" dirty="0">
                          <a:latin typeface="Times New Roman"/>
                          <a:ea typeface="MS Mincho"/>
                          <a:cs typeface="Times New Roman"/>
                        </a:rPr>
                        <a:t> 14-15 лет</a:t>
                      </a:r>
                    </a:p>
                  </a:txBody>
                  <a:tcPr marL="17780" marR="17780" marT="0" marB="0" anchor="ctr"/>
                </a:tc>
                <a:tc>
                  <a:txBody>
                    <a:bodyPr/>
                    <a:lstStyle/>
                    <a:p>
                      <a:pPr algn="ctr">
                        <a:lnSpc>
                          <a:spcPct val="115000"/>
                        </a:lnSpc>
                        <a:spcAft>
                          <a:spcPts val="0"/>
                        </a:spcAft>
                        <a:tabLst>
                          <a:tab pos="800100" algn="l"/>
                        </a:tabLst>
                      </a:pPr>
                      <a:r>
                        <a:rPr lang="ru-RU" sz="140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a:t>
                      </a:r>
                    </a:p>
                  </a:txBody>
                  <a:tcPr marL="17780" marR="17780" marT="0" marB="0" anchor="ctr"/>
                </a:tc>
                <a:extLst>
                  <a:ext uri="{0D108BD9-81ED-4DB2-BD59-A6C34878D82A}">
                    <a16:rowId xmlns="" xmlns:a16="http://schemas.microsoft.com/office/drawing/2014/main" val="10004"/>
                  </a:ext>
                </a:extLst>
              </a:tr>
              <a:tr h="496943">
                <a:tc>
                  <a:txBody>
                    <a:bodyPr/>
                    <a:lstStyle/>
                    <a:p>
                      <a:pPr algn="ctr">
                        <a:lnSpc>
                          <a:spcPct val="115000"/>
                        </a:lnSpc>
                        <a:spcAft>
                          <a:spcPts val="0"/>
                        </a:spcAft>
                        <a:tabLst>
                          <a:tab pos="800100" algn="l"/>
                        </a:tabLst>
                      </a:pPr>
                      <a:r>
                        <a:rPr lang="ru-RU" sz="1400" dirty="0">
                          <a:latin typeface="Times New Roman"/>
                          <a:ea typeface="MS Mincho"/>
                          <a:cs typeface="Times New Roman"/>
                        </a:rPr>
                        <a:t>юниоры и юниорки</a:t>
                      </a:r>
                    </a:p>
                    <a:p>
                      <a:pPr algn="ctr">
                        <a:lnSpc>
                          <a:spcPct val="115000"/>
                        </a:lnSpc>
                        <a:spcAft>
                          <a:spcPts val="0"/>
                        </a:spcAft>
                        <a:tabLst>
                          <a:tab pos="800100" algn="l"/>
                        </a:tabLst>
                      </a:pPr>
                      <a:r>
                        <a:rPr lang="ru-RU" sz="1400" dirty="0">
                          <a:latin typeface="Times New Roman"/>
                          <a:ea typeface="MS Mincho"/>
                          <a:cs typeface="Times New Roman"/>
                        </a:rPr>
                        <a:t> 16-17 лет</a:t>
                      </a:r>
                    </a:p>
                  </a:txBody>
                  <a:tcPr marL="17780" marR="17780" marT="0" marB="0" anchor="ctr"/>
                </a:tc>
                <a:tc>
                  <a:txBody>
                    <a:bodyPr/>
                    <a:lstStyle/>
                    <a:p>
                      <a:pPr algn="ctr">
                        <a:lnSpc>
                          <a:spcPct val="115000"/>
                        </a:lnSpc>
                        <a:spcAft>
                          <a:spcPts val="0"/>
                        </a:spcAft>
                        <a:tabLst>
                          <a:tab pos="800100" algn="l"/>
                        </a:tabLst>
                      </a:pPr>
                      <a:r>
                        <a:rPr lang="ru-RU" sz="140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a:t>
                      </a:r>
                    </a:p>
                  </a:txBody>
                  <a:tcPr marL="17780" marR="17780" marT="0" marB="0" anchor="ctr"/>
                </a:tc>
                <a:extLst>
                  <a:ext uri="{0D108BD9-81ED-4DB2-BD59-A6C34878D82A}">
                    <a16:rowId xmlns="" xmlns:a16="http://schemas.microsoft.com/office/drawing/2014/main" val="10005"/>
                  </a:ext>
                </a:extLst>
              </a:tr>
              <a:tr h="496943">
                <a:tc>
                  <a:txBody>
                    <a:bodyPr/>
                    <a:lstStyle/>
                    <a:p>
                      <a:pPr algn="ctr">
                        <a:lnSpc>
                          <a:spcPct val="115000"/>
                        </a:lnSpc>
                        <a:spcAft>
                          <a:spcPts val="0"/>
                        </a:spcAft>
                        <a:tabLst>
                          <a:tab pos="800100" algn="l"/>
                        </a:tabLst>
                      </a:pPr>
                      <a:r>
                        <a:rPr lang="ru-RU" sz="1400" dirty="0">
                          <a:latin typeface="Times New Roman"/>
                          <a:ea typeface="MS Mincho"/>
                          <a:cs typeface="Times New Roman"/>
                        </a:rPr>
                        <a:t>мужчины и женщины </a:t>
                      </a:r>
                    </a:p>
                    <a:p>
                      <a:pPr algn="ctr">
                        <a:lnSpc>
                          <a:spcPct val="115000"/>
                        </a:lnSpc>
                        <a:spcAft>
                          <a:spcPts val="0"/>
                        </a:spcAft>
                        <a:tabLst>
                          <a:tab pos="800100" algn="l"/>
                        </a:tabLst>
                      </a:pPr>
                      <a:r>
                        <a:rPr lang="ru-RU" sz="1400" dirty="0">
                          <a:latin typeface="Times New Roman"/>
                          <a:ea typeface="MS Mincho"/>
                          <a:cs typeface="Times New Roman"/>
                        </a:rPr>
                        <a:t>18 и старше</a:t>
                      </a:r>
                    </a:p>
                  </a:txBody>
                  <a:tcPr marL="17780" marR="17780" marT="0" marB="0" anchor="ctr"/>
                </a:tc>
                <a:tc>
                  <a:txBody>
                    <a:bodyPr/>
                    <a:lstStyle/>
                    <a:p>
                      <a:pPr algn="ctr">
                        <a:lnSpc>
                          <a:spcPct val="115000"/>
                        </a:lnSpc>
                        <a:spcAft>
                          <a:spcPts val="0"/>
                        </a:spcAft>
                        <a:tabLst>
                          <a:tab pos="800100" algn="l"/>
                        </a:tabLst>
                      </a:pPr>
                      <a:r>
                        <a:rPr lang="ru-RU" sz="140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да</a:t>
                      </a:r>
                    </a:p>
                  </a:txBody>
                  <a:tcPr marL="17780" marR="17780" marT="0" marB="0" anchor="ctr"/>
                </a:tc>
                <a:extLst>
                  <a:ext uri="{0D108BD9-81ED-4DB2-BD59-A6C34878D82A}">
                    <a16:rowId xmlns="" xmlns:a16="http://schemas.microsoft.com/office/drawing/2014/main" val="10006"/>
                  </a:ext>
                </a:extLst>
              </a:tr>
              <a:tr h="391177">
                <a:tc>
                  <a:txBody>
                    <a:bodyPr/>
                    <a:lstStyle/>
                    <a:p>
                      <a:pPr algn="ctr">
                        <a:lnSpc>
                          <a:spcPct val="115000"/>
                        </a:lnSpc>
                        <a:spcAft>
                          <a:spcPts val="0"/>
                        </a:spcAft>
                        <a:tabLst>
                          <a:tab pos="800100" algn="l"/>
                        </a:tabLst>
                      </a:pPr>
                      <a:r>
                        <a:rPr lang="ru-RU" sz="1400">
                          <a:latin typeface="Times New Roman"/>
                          <a:ea typeface="MS Mincho"/>
                          <a:cs typeface="Times New Roman"/>
                        </a:rPr>
                        <a:t>ветераны 35-39 лет</a:t>
                      </a:r>
                    </a:p>
                  </a:txBody>
                  <a:tcPr marL="17780" marR="17780" marT="0" marB="0" anchor="ctr"/>
                </a:tc>
                <a:tc>
                  <a:txBody>
                    <a:bodyPr/>
                    <a:lstStyle/>
                    <a:p>
                      <a:pPr algn="ctr">
                        <a:lnSpc>
                          <a:spcPct val="115000"/>
                        </a:lnSpc>
                        <a:spcAft>
                          <a:spcPts val="0"/>
                        </a:spcAft>
                        <a:tabLst>
                          <a:tab pos="800100" algn="l"/>
                        </a:tabLst>
                      </a:pPr>
                      <a:r>
                        <a:rPr lang="ru-RU" sz="140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a:latin typeface="Times New Roman"/>
                          <a:ea typeface="MS Mincho"/>
                          <a:cs typeface="Times New Roman"/>
                        </a:rPr>
                        <a:t>---</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a:t>
                      </a:r>
                    </a:p>
                  </a:txBody>
                  <a:tcPr marL="17780" marR="17780" marT="0" marB="0" anchor="ctr"/>
                </a:tc>
                <a:extLst>
                  <a:ext uri="{0D108BD9-81ED-4DB2-BD59-A6C34878D82A}">
                    <a16:rowId xmlns="" xmlns:a16="http://schemas.microsoft.com/office/drawing/2014/main" val="10007"/>
                  </a:ext>
                </a:extLst>
              </a:tr>
              <a:tr h="391177">
                <a:tc>
                  <a:txBody>
                    <a:bodyPr/>
                    <a:lstStyle/>
                    <a:p>
                      <a:pPr algn="ctr">
                        <a:lnSpc>
                          <a:spcPct val="115000"/>
                        </a:lnSpc>
                        <a:spcAft>
                          <a:spcPts val="0"/>
                        </a:spcAft>
                        <a:tabLst>
                          <a:tab pos="800100" algn="l"/>
                        </a:tabLst>
                      </a:pPr>
                      <a:r>
                        <a:rPr lang="ru-RU" sz="1400">
                          <a:latin typeface="Times New Roman"/>
                          <a:ea typeface="MS Mincho"/>
                          <a:cs typeface="Times New Roman"/>
                        </a:rPr>
                        <a:t>ветераны 40-44 лет</a:t>
                      </a:r>
                    </a:p>
                  </a:txBody>
                  <a:tcPr marL="17780" marR="17780" marT="0" marB="0" anchor="ctr"/>
                </a:tc>
                <a:tc>
                  <a:txBody>
                    <a:bodyPr/>
                    <a:lstStyle/>
                    <a:p>
                      <a:pPr algn="ctr">
                        <a:lnSpc>
                          <a:spcPct val="115000"/>
                        </a:lnSpc>
                        <a:spcAft>
                          <a:spcPts val="0"/>
                        </a:spcAft>
                        <a:tabLst>
                          <a:tab pos="800100" algn="l"/>
                        </a:tabLst>
                      </a:pPr>
                      <a:r>
                        <a:rPr lang="ru-RU" sz="140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a:latin typeface="Times New Roman"/>
                          <a:ea typeface="MS Mincho"/>
                          <a:cs typeface="Times New Roman"/>
                        </a:rPr>
                        <a:t>---</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a:t>
                      </a:r>
                    </a:p>
                  </a:txBody>
                  <a:tcPr marL="17780" marR="17780" marT="0" marB="0" anchor="ctr"/>
                </a:tc>
                <a:extLst>
                  <a:ext uri="{0D108BD9-81ED-4DB2-BD59-A6C34878D82A}">
                    <a16:rowId xmlns="" xmlns:a16="http://schemas.microsoft.com/office/drawing/2014/main" val="10008"/>
                  </a:ext>
                </a:extLst>
              </a:tr>
              <a:tr h="391177">
                <a:tc>
                  <a:txBody>
                    <a:bodyPr/>
                    <a:lstStyle/>
                    <a:p>
                      <a:pPr algn="ctr">
                        <a:lnSpc>
                          <a:spcPct val="115000"/>
                        </a:lnSpc>
                        <a:spcAft>
                          <a:spcPts val="0"/>
                        </a:spcAft>
                        <a:tabLst>
                          <a:tab pos="800100" algn="l"/>
                        </a:tabLst>
                      </a:pPr>
                      <a:r>
                        <a:rPr lang="ru-RU" sz="1400">
                          <a:latin typeface="Times New Roman"/>
                          <a:ea typeface="MS Mincho"/>
                          <a:cs typeface="Times New Roman"/>
                        </a:rPr>
                        <a:t>ветераны 45 лет и старше</a:t>
                      </a:r>
                    </a:p>
                  </a:txBody>
                  <a:tcPr marL="17780" marR="17780" marT="0" marB="0" anchor="ctr"/>
                </a:tc>
                <a:tc>
                  <a:txBody>
                    <a:bodyPr/>
                    <a:lstStyle/>
                    <a:p>
                      <a:pPr algn="ctr">
                        <a:lnSpc>
                          <a:spcPct val="115000"/>
                        </a:lnSpc>
                        <a:spcAft>
                          <a:spcPts val="0"/>
                        </a:spcAft>
                        <a:tabLst>
                          <a:tab pos="800100" algn="l"/>
                        </a:tabLst>
                      </a:pPr>
                      <a:r>
                        <a:rPr lang="ru-RU" sz="140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a:latin typeface="Times New Roman"/>
                          <a:ea typeface="MS Mincho"/>
                          <a:cs typeface="Times New Roman"/>
                        </a:rPr>
                        <a:t>---</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a:t>
                      </a:r>
                    </a:p>
                  </a:txBody>
                  <a:tcPr marL="17780" marR="17780" marT="0" marB="0" anchor="ctr"/>
                </a:tc>
                <a:extLst>
                  <a:ext uri="{0D108BD9-81ED-4DB2-BD59-A6C34878D82A}">
                    <a16:rowId xmlns="" xmlns:a16="http://schemas.microsoft.com/office/drawing/2014/main" val="10009"/>
                  </a:ext>
                </a:extLst>
              </a:tr>
              <a:tr h="391177">
                <a:tc>
                  <a:txBody>
                    <a:bodyPr/>
                    <a:lstStyle/>
                    <a:p>
                      <a:pPr algn="ctr">
                        <a:lnSpc>
                          <a:spcPct val="115000"/>
                        </a:lnSpc>
                        <a:spcAft>
                          <a:spcPts val="0"/>
                        </a:spcAft>
                        <a:tabLst>
                          <a:tab pos="800100" algn="l"/>
                        </a:tabLst>
                      </a:pPr>
                      <a:r>
                        <a:rPr lang="ru-RU" sz="1400">
                          <a:latin typeface="Times New Roman"/>
                          <a:ea typeface="MS Mincho"/>
                          <a:cs typeface="Times New Roman"/>
                        </a:rPr>
                        <a:t>ветераны 35 лет и старше</a:t>
                      </a:r>
                    </a:p>
                  </a:txBody>
                  <a:tcPr marL="17780" marR="17780" marT="0" marB="0" anchor="ctr"/>
                </a:tc>
                <a:tc>
                  <a:txBody>
                    <a:bodyPr/>
                    <a:lstStyle/>
                    <a:p>
                      <a:pPr algn="ctr">
                        <a:lnSpc>
                          <a:spcPct val="115000"/>
                        </a:lnSpc>
                        <a:spcAft>
                          <a:spcPts val="0"/>
                        </a:spcAft>
                        <a:tabLst>
                          <a:tab pos="800100" algn="l"/>
                        </a:tabLst>
                      </a:pPr>
                      <a:r>
                        <a:rPr lang="ru-RU" sz="1400">
                          <a:latin typeface="Times New Roman"/>
                          <a:ea typeface="MS Mincho"/>
                          <a:cs typeface="Times New Roman"/>
                        </a:rPr>
                        <a:t>---</a:t>
                      </a:r>
                    </a:p>
                  </a:txBody>
                  <a:tcPr marL="17780" marR="17780" marT="0" marB="0" anchor="ctr"/>
                </a:tc>
                <a:tc>
                  <a:txBody>
                    <a:bodyPr/>
                    <a:lstStyle/>
                    <a:p>
                      <a:pPr algn="ctr">
                        <a:lnSpc>
                          <a:spcPct val="115000"/>
                        </a:lnSpc>
                        <a:spcAft>
                          <a:spcPts val="0"/>
                        </a:spcAft>
                        <a:tabLst>
                          <a:tab pos="800100" algn="l"/>
                        </a:tabLst>
                      </a:pPr>
                      <a:r>
                        <a:rPr lang="ru-RU" sz="1400">
                          <a:latin typeface="Times New Roman"/>
                          <a:ea typeface="MS Mincho"/>
                          <a:cs typeface="Times New Roman"/>
                        </a:rPr>
                        <a:t>да</a:t>
                      </a:r>
                    </a:p>
                  </a:txBody>
                  <a:tcPr marL="17780" marR="17780" marT="0" marB="0" anchor="ctr"/>
                </a:tc>
                <a:tc>
                  <a:txBody>
                    <a:bodyPr/>
                    <a:lstStyle/>
                    <a:p>
                      <a:pPr algn="ctr">
                        <a:lnSpc>
                          <a:spcPct val="115000"/>
                        </a:lnSpc>
                        <a:spcAft>
                          <a:spcPts val="0"/>
                        </a:spcAft>
                        <a:tabLst>
                          <a:tab pos="800100" algn="l"/>
                        </a:tabLst>
                      </a:pPr>
                      <a:r>
                        <a:rPr lang="ru-RU" sz="1400" dirty="0">
                          <a:latin typeface="Times New Roman"/>
                          <a:ea typeface="MS Mincho"/>
                          <a:cs typeface="Times New Roman"/>
                        </a:rPr>
                        <a:t>---</a:t>
                      </a:r>
                    </a:p>
                  </a:txBody>
                  <a:tcPr marL="17780" marR="17780" marT="0" marB="0" anchor="ctr"/>
                </a:tc>
                <a:extLst>
                  <a:ext uri="{0D108BD9-81ED-4DB2-BD59-A6C34878D82A}">
                    <a16:rowId xmlns="" xmlns:a16="http://schemas.microsoft.com/office/drawing/2014/main" val="10010"/>
                  </a:ext>
                </a:extLst>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p:txBody>
          <a:bodyPr>
            <a:normAutofit fontScale="90000"/>
          </a:bodyPr>
          <a:lstStyle/>
          <a:p>
            <a:r>
              <a:rPr lang="ru-RU" dirty="0" smtClean="0"/>
              <a:t>Пример проведения </a:t>
            </a:r>
            <a:br>
              <a:rPr lang="ru-RU" dirty="0" smtClean="0"/>
            </a:br>
            <a:r>
              <a:rPr lang="ru-RU" dirty="0" smtClean="0"/>
              <a:t>поединка по ката</a:t>
            </a:r>
            <a:endParaRPr lang="ru-RU" dirty="0"/>
          </a:p>
        </p:txBody>
      </p:sp>
      <p:pic>
        <p:nvPicPr>
          <p:cNvPr id="9" name="Выход на ката с флажками">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6912547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Критерии определения победителя</a:t>
            </a:r>
          </a:p>
        </p:txBody>
      </p:sp>
      <p:sp>
        <p:nvSpPr>
          <p:cNvPr id="3" name="Содержимое 2"/>
          <p:cNvSpPr>
            <a:spLocks noGrp="1"/>
          </p:cNvSpPr>
          <p:nvPr>
            <p:ph idx="1"/>
          </p:nvPr>
        </p:nvSpPr>
        <p:spPr/>
        <p:txBody>
          <a:bodyPr>
            <a:normAutofit/>
          </a:bodyPr>
          <a:lstStyle/>
          <a:p>
            <a:pPr marL="342900" lvl="1" indent="-342900">
              <a:buFont typeface="Arial" pitchFamily="34" charset="0"/>
              <a:buChar char="•"/>
            </a:pPr>
            <a:r>
              <a:rPr lang="ru-RU" dirty="0"/>
              <a:t>контроль скорости</a:t>
            </a:r>
          </a:p>
          <a:p>
            <a:pPr marL="342900" lvl="1" indent="-342900">
              <a:buFont typeface="Arial" pitchFamily="34" charset="0"/>
              <a:buChar char="•"/>
            </a:pPr>
            <a:r>
              <a:rPr lang="ru-RU" dirty="0"/>
              <a:t>контроль силы</a:t>
            </a:r>
          </a:p>
          <a:p>
            <a:pPr marL="342900" lvl="1" indent="-342900">
              <a:buFont typeface="Arial" pitchFamily="34" charset="0"/>
              <a:buChar char="•"/>
            </a:pPr>
            <a:r>
              <a:rPr lang="ru-RU" dirty="0"/>
              <a:t>контроль </a:t>
            </a:r>
            <a:r>
              <a:rPr lang="ru-RU" dirty="0" smtClean="0"/>
              <a:t>дыхания</a:t>
            </a:r>
          </a:p>
          <a:p>
            <a:pPr marL="342900" lvl="1" indent="-342900">
              <a:buFont typeface="Arial" pitchFamily="34" charset="0"/>
              <a:buChar char="•"/>
            </a:pPr>
            <a:r>
              <a:rPr lang="ru-RU" dirty="0" smtClean="0"/>
              <a:t>правильность выполнение базовой техники и контроль пределов </a:t>
            </a:r>
            <a:r>
              <a:rPr lang="ru-RU" dirty="0"/>
              <a:t>соревновательной площадки</a:t>
            </a:r>
          </a:p>
          <a:p>
            <a:pPr marL="342900" lvl="1" indent="-342900">
              <a:buFont typeface="Arial" pitchFamily="34" charset="0"/>
              <a:buChar char="•"/>
            </a:pPr>
            <a:r>
              <a:rPr lang="ru-RU" dirty="0"/>
              <a:t>контроль баланса</a:t>
            </a:r>
          </a:p>
          <a:p>
            <a:pPr marL="342900" lvl="1" indent="-342900">
              <a:buFont typeface="Arial" pitchFamily="34" charset="0"/>
              <a:buChar char="•"/>
            </a:pPr>
            <a:r>
              <a:rPr lang="ru-RU" dirty="0"/>
              <a:t>боевой дух</a:t>
            </a:r>
          </a:p>
          <a:p>
            <a:r>
              <a:rPr lang="ru-RU" sz="2800" dirty="0"/>
              <a:t>синхронность (только в «ката-группа</a:t>
            </a:r>
            <a:r>
              <a:rPr lang="ru-RU" sz="2800" dirty="0" smtClean="0"/>
              <a:t>»)</a:t>
            </a:r>
            <a:endParaRPr lang="ru-RU" sz="2800" dirty="0"/>
          </a:p>
          <a:p>
            <a:pPr marL="0" indent="0">
              <a:buNone/>
            </a:pPr>
            <a:endParaRPr lang="ru-RU" sz="2400" dirty="0"/>
          </a:p>
          <a:p>
            <a:endParaRPr lang="ru-RU" sz="2400" dirty="0"/>
          </a:p>
          <a:p>
            <a:endParaRPr lang="ru-RU" dirty="0"/>
          </a:p>
        </p:txBody>
      </p:sp>
    </p:spTree>
    <p:extLst>
      <p:ext uri="{BB962C8B-B14F-4D97-AF65-F5344CB8AC3E}">
        <p14:creationId xmlns:p14="http://schemas.microsoft.com/office/powerpoint/2010/main" val="1623782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fontScale="90000"/>
          </a:bodyPr>
          <a:lstStyle/>
          <a:p>
            <a:r>
              <a:rPr lang="ru-RU" b="1" dirty="0">
                <a:solidFill>
                  <a:srgbClr val="7030A0"/>
                </a:solidFill>
              </a:rPr>
              <a:t>Параметры, по которым производится оценка выступления</a:t>
            </a:r>
            <a:endParaRPr lang="ru-RU" dirty="0">
              <a:solidFill>
                <a:srgbClr val="7030A0"/>
              </a:solidFill>
            </a:endParaRPr>
          </a:p>
        </p:txBody>
      </p:sp>
      <p:graphicFrame>
        <p:nvGraphicFramePr>
          <p:cNvPr id="9" name="Объект 8"/>
          <p:cNvGraphicFramePr>
            <a:graphicFrameLocks noGrp="1"/>
          </p:cNvGraphicFramePr>
          <p:nvPr>
            <p:ph idx="1"/>
            <p:extLst/>
          </p:nvPr>
        </p:nvGraphicFramePr>
        <p:xfrm>
          <a:off x="457200" y="1988840"/>
          <a:ext cx="8229600" cy="4051300"/>
        </p:xfrm>
        <a:graphic>
          <a:graphicData uri="http://schemas.openxmlformats.org/drawingml/2006/table">
            <a:tbl>
              <a:tblPr firstRow="1" bandRow="1">
                <a:tableStyleId>{5C22544A-7EE6-4342-B048-85BDC9FD1C3A}</a:tableStyleId>
              </a:tblPr>
              <a:tblGrid>
                <a:gridCol w="1450504"/>
                <a:gridCol w="6779096"/>
              </a:tblGrid>
              <a:tr h="370840">
                <a:tc>
                  <a:txBody>
                    <a:bodyPr/>
                    <a:lstStyle/>
                    <a:p>
                      <a:endParaRPr lang="ru-RU" dirty="0"/>
                    </a:p>
                  </a:txBody>
                  <a:tcPr>
                    <a:solidFill>
                      <a:schemeClr val="tx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kern="1200" dirty="0" smtClean="0">
                          <a:solidFill>
                            <a:schemeClr val="lt1"/>
                          </a:solidFill>
                          <a:effectLst/>
                          <a:latin typeface="+mn-lt"/>
                          <a:ea typeface="+mn-ea"/>
                          <a:cs typeface="+mn-cs"/>
                        </a:rPr>
                        <a:t>контроль скорости</a:t>
                      </a:r>
                      <a:endParaRPr lang="ru-RU" dirty="0"/>
                    </a:p>
                  </a:txBody>
                  <a:tcPr>
                    <a:solidFill>
                      <a:schemeClr val="tx2">
                        <a:lumMod val="60000"/>
                        <a:lumOff val="40000"/>
                      </a:schemeClr>
                    </a:solidFill>
                  </a:tcPr>
                </a:tc>
              </a:tr>
              <a:tr h="370840">
                <a:tc>
                  <a:txBody>
                    <a:bodyPr/>
                    <a:lstStyle/>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Выполнение ката с разнообразной ритмикой: быстрые движения должны быть выполнены с высокой скоростью, а медленные движения должны выполняться медленно. При этом быстрые движения должны гармонично, легко и естественно переходить в медленные и наоборот.</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07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Участник выполняет ката «спотыкаясь» или в одном ритме (монотонно).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endParaRPr lang="ru-RU" dirty="0"/>
                    </a:p>
                  </a:txBody>
                  <a:tcPr>
                    <a:solidFill>
                      <a:schemeClr val="tx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kern="1200" dirty="0" smtClean="0">
                          <a:solidFill>
                            <a:schemeClr val="bg1"/>
                          </a:solidFill>
                          <a:effectLst/>
                          <a:latin typeface="+mn-lt"/>
                          <a:ea typeface="+mn-ea"/>
                          <a:cs typeface="+mn-cs"/>
                        </a:rPr>
                        <a:t>контроль силы</a:t>
                      </a:r>
                      <a:endParaRPr lang="ru-RU" sz="1800" kern="1200" dirty="0" smtClean="0">
                        <a:solidFill>
                          <a:schemeClr val="bg1"/>
                        </a:solidFill>
                        <a:effectLst/>
                        <a:latin typeface="+mn-lt"/>
                        <a:ea typeface="+mn-ea"/>
                        <a:cs typeface="+mn-cs"/>
                      </a:endParaRPr>
                    </a:p>
                  </a:txBody>
                  <a:tcPr>
                    <a:solidFill>
                      <a:schemeClr val="tx2">
                        <a:lumMod val="60000"/>
                        <a:lumOff val="40000"/>
                      </a:schemeClr>
                    </a:solidFill>
                  </a:tcPr>
                </a:tc>
              </a:tr>
              <a:tr h="370840">
                <a:tc>
                  <a:txBody>
                    <a:bodyPr/>
                    <a:lstStyle/>
                    <a:p>
                      <a:pPr algn="ctr">
                        <a:lnSpc>
                          <a:spcPct val="107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Выполнение сильных, акцентированных и динамичных  ударов ногами и руками без лишнего напряжения.</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07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Сильные удары выполняются в ущерб технике, выполняются неаккуратно, с перенапряжением или удары выполняются слабо.</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endParaRPr lang="ru-RU" dirty="0"/>
                    </a:p>
                  </a:txBody>
                  <a:tcPr>
                    <a:solidFill>
                      <a:schemeClr val="tx2">
                        <a:lumMod val="60000"/>
                        <a:lumOff val="40000"/>
                      </a:schemeClr>
                    </a:solidFill>
                  </a:tcPr>
                </a:tc>
                <a:tc>
                  <a:txBody>
                    <a:bodyPr/>
                    <a:lstStyle/>
                    <a:p>
                      <a:r>
                        <a:rPr lang="ru-RU" sz="1800" b="1" kern="1200" dirty="0" smtClean="0">
                          <a:solidFill>
                            <a:schemeClr val="bg1"/>
                          </a:solidFill>
                          <a:effectLst/>
                          <a:latin typeface="+mn-lt"/>
                          <a:ea typeface="+mn-ea"/>
                          <a:cs typeface="+mn-cs"/>
                        </a:rPr>
                        <a:t>контроль дыхания</a:t>
                      </a:r>
                      <a:endParaRPr lang="ru-RU" dirty="0">
                        <a:solidFill>
                          <a:schemeClr val="bg1"/>
                        </a:solidFill>
                      </a:endParaRPr>
                    </a:p>
                  </a:txBody>
                  <a:tcPr>
                    <a:solidFill>
                      <a:schemeClr val="tx2">
                        <a:lumMod val="60000"/>
                        <a:lumOff val="40000"/>
                      </a:schemeClr>
                    </a:solidFill>
                  </a:tcPr>
                </a:tc>
              </a:tr>
              <a:tr h="370840">
                <a:tc>
                  <a:txBody>
                    <a:bodyPr/>
                    <a:lstStyle/>
                    <a:p>
                      <a:pPr algn="ctr">
                        <a:lnSpc>
                          <a:spcPct val="107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Резкий и сильный «киай», а также правильное «ибуки»</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07000"/>
                        </a:lnSpc>
                        <a:spcAft>
                          <a:spcPts val="0"/>
                        </a:spcAft>
                      </a:pP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Недостаточно сильные «</a:t>
                      </a:r>
                      <a:r>
                        <a:rPr lang="ru-RU" sz="1400" dirty="0" err="1">
                          <a:effectLst/>
                          <a:latin typeface="Times New Roman" panose="02020603050405020304" pitchFamily="18" charset="0"/>
                          <a:ea typeface="Calibri" panose="020F0502020204030204" pitchFamily="34" charset="0"/>
                          <a:cs typeface="Times New Roman" panose="02020603050405020304" pitchFamily="18" charset="0"/>
                        </a:rPr>
                        <a:t>киай</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или «</a:t>
                      </a:r>
                      <a:r>
                        <a:rPr lang="ru-RU" sz="1400" dirty="0" err="1">
                          <a:effectLst/>
                          <a:latin typeface="Times New Roman" panose="02020603050405020304" pitchFamily="18" charset="0"/>
                          <a:ea typeface="Calibri" panose="020F0502020204030204" pitchFamily="34" charset="0"/>
                          <a:cs typeface="Times New Roman" panose="02020603050405020304" pitchFamily="18" charset="0"/>
                        </a:rPr>
                        <a:t>ибуки</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а также бесконтрольные вдохи и выдохи.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5107431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t>Параметры, по которым производится оценка выступления</a:t>
            </a:r>
            <a:endParaRPr lang="ru-RU" dirty="0"/>
          </a:p>
        </p:txBody>
      </p:sp>
      <p:graphicFrame>
        <p:nvGraphicFramePr>
          <p:cNvPr id="4" name="Объект 3"/>
          <p:cNvGraphicFramePr>
            <a:graphicFrameLocks noGrp="1"/>
          </p:cNvGraphicFramePr>
          <p:nvPr>
            <p:ph idx="1"/>
            <p:extLst/>
          </p:nvPr>
        </p:nvGraphicFramePr>
        <p:xfrm>
          <a:off x="451496" y="2132856"/>
          <a:ext cx="8229600" cy="3807143"/>
        </p:xfrm>
        <a:graphic>
          <a:graphicData uri="http://schemas.openxmlformats.org/drawingml/2006/table">
            <a:tbl>
              <a:tblPr firstRow="1" bandRow="1">
                <a:tableStyleId>{5C22544A-7EE6-4342-B048-85BDC9FD1C3A}</a:tableStyleId>
              </a:tblPr>
              <a:tblGrid>
                <a:gridCol w="1450504"/>
                <a:gridCol w="6779096"/>
              </a:tblGrid>
              <a:tr h="370840">
                <a:tc>
                  <a:txBody>
                    <a:bodyPr/>
                    <a:lstStyle/>
                    <a:p>
                      <a:endParaRPr lang="ru-RU" dirty="0"/>
                    </a:p>
                  </a:txBody>
                  <a:tcPr>
                    <a:solidFill>
                      <a:schemeClr val="tx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kern="1200" dirty="0" smtClean="0">
                          <a:solidFill>
                            <a:schemeClr val="lt1"/>
                          </a:solidFill>
                          <a:effectLst/>
                          <a:latin typeface="+mn-lt"/>
                          <a:ea typeface="+mn-ea"/>
                          <a:cs typeface="+mn-cs"/>
                        </a:rPr>
                        <a:t>правильность выполнения базовой техники и контроль пределов соревновательной площадки</a:t>
                      </a:r>
                      <a:endParaRPr lang="ru-RU" dirty="0"/>
                    </a:p>
                  </a:txBody>
                  <a:tcPr>
                    <a:solidFill>
                      <a:schemeClr val="tx2">
                        <a:lumMod val="60000"/>
                        <a:lumOff val="40000"/>
                      </a:schemeClr>
                    </a:solidFill>
                  </a:tcPr>
                </a:tc>
              </a:tr>
              <a:tr h="370840">
                <a:tc>
                  <a:txBody>
                    <a:bodyPr/>
                    <a:lstStyle/>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Четкое выполнение </a:t>
                      </a:r>
                      <a:r>
                        <a:rPr lang="ru-RU" sz="1400" dirty="0" smtClean="0">
                          <a:effectLst/>
                          <a:latin typeface="Times New Roman" panose="02020603050405020304" pitchFamily="18" charset="0"/>
                          <a:ea typeface="Calibri" panose="020F0502020204030204" pitchFamily="34" charset="0"/>
                          <a:cs typeface="Times New Roman" panose="02020603050405020304" pitchFamily="18" charset="0"/>
                        </a:rPr>
                        <a:t>всех технических базовых стоек и ударов, </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плюс зрительный контакт. Смысл демонстрируемых элементов должен быть понятен.</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Небрежное </a:t>
                      </a:r>
                      <a:r>
                        <a:rPr lang="ru-RU" sz="1400">
                          <a:effectLst/>
                          <a:latin typeface="Times New Roman" panose="02020603050405020304" pitchFamily="18" charset="0"/>
                          <a:ea typeface="Calibri" panose="020F0502020204030204" pitchFamily="34" charset="0"/>
                          <a:cs typeface="Times New Roman" panose="02020603050405020304" pitchFamily="18" charset="0"/>
                        </a:rPr>
                        <a:t>выполнение </a:t>
                      </a:r>
                      <a:r>
                        <a:rPr lang="ru-RU" sz="1400" smtClean="0">
                          <a:effectLst/>
                          <a:latin typeface="Times New Roman" panose="02020603050405020304" pitchFamily="18" charset="0"/>
                          <a:ea typeface="Calibri" panose="020F0502020204030204" pitchFamily="34" charset="0"/>
                          <a:cs typeface="Times New Roman" panose="02020603050405020304" pitchFamily="18" charset="0"/>
                        </a:rPr>
                        <a:t>технических базовых стоек и ударов в </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ката, явное непонимание смысла демонстрируемых движений, а также за неправильное направление взгляда.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За выход участником двумя ногами за пределы соревновательной площадки во время выполнения ката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endParaRPr lang="ru-RU" dirty="0"/>
                    </a:p>
                  </a:txBody>
                  <a:tcPr>
                    <a:solidFill>
                      <a:schemeClr val="tx2">
                        <a:lumMod val="60000"/>
                        <a:lumOff val="40000"/>
                      </a:schemeClr>
                    </a:solidFill>
                  </a:tcPr>
                </a:tc>
                <a:tc>
                  <a:txBody>
                    <a:bodyPr/>
                    <a:lstStyle/>
                    <a:p>
                      <a:r>
                        <a:rPr lang="ru-RU" sz="1800" b="1" kern="1200" dirty="0" smtClean="0">
                          <a:solidFill>
                            <a:schemeClr val="bg1"/>
                          </a:solidFill>
                          <a:effectLst/>
                          <a:latin typeface="+mn-lt"/>
                          <a:ea typeface="+mn-ea"/>
                          <a:cs typeface="+mn-cs"/>
                        </a:rPr>
                        <a:t>контроль баланса</a:t>
                      </a:r>
                      <a:endParaRPr lang="ru-RU" dirty="0">
                        <a:solidFill>
                          <a:schemeClr val="bg1"/>
                        </a:solidFill>
                      </a:endParaRPr>
                    </a:p>
                  </a:txBody>
                  <a:tcPr>
                    <a:solidFill>
                      <a:schemeClr val="tx2">
                        <a:lumMod val="60000"/>
                        <a:lumOff val="40000"/>
                      </a:schemeClr>
                    </a:solidFill>
                  </a:tcPr>
                </a:tc>
              </a:tr>
              <a:tr h="370840">
                <a:tc>
                  <a:txBody>
                    <a:bodyPr/>
                    <a:lstStyle/>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Тело устойчиво, центр тяжести стабилен, стойки сбалансированы в течение выполнения всего ката.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Потеря баланса во время выполнения ката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Если участник упал во время выполнения ката, но быстро вернулся в стойку</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5976504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solidFill>
                  <a:srgbClr val="7030A0"/>
                </a:solidFill>
              </a:rPr>
              <a:t>Параметры, по которым производится оценка выступления</a:t>
            </a:r>
            <a:endParaRPr lang="ru-RU" dirty="0">
              <a:solidFill>
                <a:srgbClr val="7030A0"/>
              </a:solidFill>
            </a:endParaRPr>
          </a:p>
        </p:txBody>
      </p:sp>
      <p:graphicFrame>
        <p:nvGraphicFramePr>
          <p:cNvPr id="5" name="Объект 4"/>
          <p:cNvGraphicFramePr>
            <a:graphicFrameLocks noGrp="1"/>
          </p:cNvGraphicFramePr>
          <p:nvPr>
            <p:ph idx="1"/>
            <p:extLst>
              <p:ext uri="{D42A27DB-BD31-4B8C-83A1-F6EECF244321}">
                <p14:modId xmlns:p14="http://schemas.microsoft.com/office/powerpoint/2010/main" val="23193940"/>
              </p:ext>
            </p:extLst>
          </p:nvPr>
        </p:nvGraphicFramePr>
        <p:xfrm>
          <a:off x="457200" y="2060848"/>
          <a:ext cx="8229600" cy="2225040"/>
        </p:xfrm>
        <a:graphic>
          <a:graphicData uri="http://schemas.openxmlformats.org/drawingml/2006/table">
            <a:tbl>
              <a:tblPr firstRow="1" bandRow="1">
                <a:tableStyleId>{5C22544A-7EE6-4342-B048-85BDC9FD1C3A}</a:tableStyleId>
              </a:tblPr>
              <a:tblGrid>
                <a:gridCol w="1522512"/>
                <a:gridCol w="6707088"/>
              </a:tblGrid>
              <a:tr h="370840">
                <a:tc>
                  <a:txBody>
                    <a:bodyPr/>
                    <a:lstStyle/>
                    <a:p>
                      <a:endParaRPr lang="ru-RU" dirty="0"/>
                    </a:p>
                  </a:txBody>
                  <a:tcPr>
                    <a:solidFill>
                      <a:schemeClr val="tx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kern="1200" dirty="0" smtClean="0">
                          <a:solidFill>
                            <a:schemeClr val="lt1"/>
                          </a:solidFill>
                          <a:effectLst/>
                          <a:latin typeface="+mn-lt"/>
                          <a:ea typeface="+mn-ea"/>
                          <a:cs typeface="+mn-cs"/>
                        </a:rPr>
                        <a:t>боевой дух</a:t>
                      </a:r>
                    </a:p>
                  </a:txBody>
                  <a:tcPr>
                    <a:solidFill>
                      <a:schemeClr val="tx2">
                        <a:lumMod val="60000"/>
                        <a:lumOff val="40000"/>
                      </a:schemeClr>
                    </a:solidFill>
                  </a:tcPr>
                </a:tc>
              </a:tr>
              <a:tr h="370840">
                <a:tc>
                  <a:txBody>
                    <a:bodyPr/>
                    <a:lstStyle/>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Демонстрация силы духа при выполнении ката</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Вялое, невыразительное выполнение ката</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endParaRPr lang="ru-RU"/>
                    </a:p>
                  </a:txBody>
                  <a:tcPr>
                    <a:solidFill>
                      <a:schemeClr val="tx2">
                        <a:lumMod val="60000"/>
                        <a:lumOff val="40000"/>
                      </a:schemeClr>
                    </a:solidFill>
                  </a:tcPr>
                </a:tc>
                <a:tc>
                  <a:txBody>
                    <a:bodyPr/>
                    <a:lstStyle/>
                    <a:p>
                      <a:r>
                        <a:rPr lang="ru-RU" sz="1800" b="1" kern="1200" dirty="0" smtClean="0">
                          <a:solidFill>
                            <a:schemeClr val="bg1"/>
                          </a:solidFill>
                          <a:effectLst/>
                          <a:latin typeface="+mn-lt"/>
                          <a:ea typeface="+mn-ea"/>
                          <a:cs typeface="+mn-cs"/>
                        </a:rPr>
                        <a:t>синхронность (только в «ката-группа»)</a:t>
                      </a:r>
                      <a:endParaRPr lang="ru-RU" dirty="0">
                        <a:solidFill>
                          <a:schemeClr val="bg1"/>
                        </a:solidFill>
                      </a:endParaRPr>
                    </a:p>
                  </a:txBody>
                  <a:tcPr>
                    <a:solidFill>
                      <a:schemeClr val="tx2">
                        <a:lumMod val="60000"/>
                        <a:lumOff val="40000"/>
                      </a:schemeClr>
                    </a:solidFill>
                  </a:tcPr>
                </a:tc>
              </a:tr>
              <a:tr h="370840">
                <a:tc>
                  <a:txBody>
                    <a:bodyPr/>
                    <a:lstStyle/>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ru-RU" sz="1400">
                          <a:effectLst/>
                          <a:latin typeface="Times New Roman" panose="02020603050405020304" pitchFamily="18" charset="0"/>
                          <a:ea typeface="Calibri" panose="020F0502020204030204" pitchFamily="34" charset="0"/>
                          <a:cs typeface="Times New Roman" panose="02020603050405020304" pitchFamily="18" charset="0"/>
                        </a:rPr>
                        <a:t>Синхронное выполнение всего ката всеми участниками группы</a:t>
                      </a:r>
                      <a:endParaRPr lang="ru-RU"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370840">
                <a:tc>
                  <a:txBody>
                    <a:bodyPr/>
                    <a:lstStyle/>
                    <a:p>
                      <a:pPr algn="ct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Расхождения в синхронности при выполнении ката </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415135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noAutofit/>
          </a:bodyPr>
          <a:lstStyle/>
          <a:p>
            <a:pPr lvl="1" algn="ctr" rtl="0">
              <a:spcBef>
                <a:spcPct val="0"/>
              </a:spcBef>
            </a:pPr>
            <a:r>
              <a:rPr lang="ru-RU" sz="4000" b="1" dirty="0">
                <a:solidFill>
                  <a:srgbClr val="7030A0"/>
                </a:solidFill>
                <a:latin typeface="+mj-lt"/>
              </a:rPr>
              <a:t>Дисквалификация</a:t>
            </a:r>
            <a:r>
              <a:rPr lang="ru-RU" sz="4000" b="1" i="1" dirty="0">
                <a:latin typeface="+mj-lt"/>
              </a:rPr>
              <a:t/>
            </a:r>
            <a:br>
              <a:rPr lang="ru-RU" sz="4000" b="1" i="1" dirty="0">
                <a:latin typeface="+mj-lt"/>
              </a:rPr>
            </a:br>
            <a:endParaRPr lang="ru-RU" sz="4000" b="1" dirty="0">
              <a:latin typeface="+mj-lt"/>
            </a:endParaRPr>
          </a:p>
        </p:txBody>
      </p:sp>
      <p:sp>
        <p:nvSpPr>
          <p:cNvPr id="3" name="Содержимое 2"/>
          <p:cNvSpPr>
            <a:spLocks noGrp="1"/>
          </p:cNvSpPr>
          <p:nvPr>
            <p:ph idx="1"/>
          </p:nvPr>
        </p:nvSpPr>
        <p:spPr/>
        <p:txBody>
          <a:bodyPr>
            <a:noAutofit/>
          </a:bodyPr>
          <a:lstStyle/>
          <a:p>
            <a:r>
              <a:rPr lang="ru-RU" sz="2000" dirty="0"/>
              <a:t>По указанию Рефери выступление останавливается, и участник дисквалифицируется в следующих случаях:</a:t>
            </a:r>
          </a:p>
          <a:p>
            <a:pPr lvl="1"/>
            <a:r>
              <a:rPr lang="ru-RU" sz="2000" dirty="0"/>
              <a:t>при выполнении участником не того ката, которое он объявил;</a:t>
            </a:r>
          </a:p>
          <a:p>
            <a:pPr lvl="1"/>
            <a:r>
              <a:rPr lang="ru-RU" sz="2000" dirty="0"/>
              <a:t>при выполнении участником ката, не предусмотренного положением о проведении соревнований;</a:t>
            </a:r>
          </a:p>
          <a:p>
            <a:pPr lvl="1"/>
            <a:r>
              <a:rPr lang="ru-RU" sz="2000" dirty="0"/>
              <a:t>при прекращении участником выполнения ката до его окончания;</a:t>
            </a:r>
          </a:p>
          <a:p>
            <a:pPr lvl="1"/>
            <a:r>
              <a:rPr lang="ru-RU" sz="2000" dirty="0"/>
              <a:t>при невыполнении команд Рефери</a:t>
            </a:r>
            <a:r>
              <a:rPr lang="ru-RU" sz="2000" dirty="0" smtClean="0"/>
              <a:t>.</a:t>
            </a:r>
            <a:endParaRPr lang="ru-RU" sz="2000" dirty="0"/>
          </a:p>
        </p:txBody>
      </p:sp>
    </p:spTree>
    <p:extLst>
      <p:ext uri="{BB962C8B-B14F-4D97-AF65-F5344CB8AC3E}">
        <p14:creationId xmlns:p14="http://schemas.microsoft.com/office/powerpoint/2010/main" val="23356097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normAutofit fontScale="90000"/>
          </a:bodyPr>
          <a:lstStyle/>
          <a:p>
            <a:pPr lvl="0"/>
            <a:r>
              <a:rPr lang="ru-RU" b="1" dirty="0">
                <a:solidFill>
                  <a:srgbClr val="7030A0"/>
                </a:solidFill>
              </a:rPr>
              <a:t>Соревнования по </a:t>
            </a:r>
            <a:r>
              <a:rPr lang="ru-RU" b="1" dirty="0" err="1">
                <a:solidFill>
                  <a:srgbClr val="7030A0"/>
                </a:solidFill>
              </a:rPr>
              <a:t>тамэсивари</a:t>
            </a:r>
            <a:r>
              <a:rPr lang="ru-RU" b="1" dirty="0">
                <a:solidFill>
                  <a:srgbClr val="7030A0"/>
                </a:solidFill>
              </a:rPr>
              <a:t/>
            </a:r>
            <a:br>
              <a:rPr lang="ru-RU" b="1" dirty="0">
                <a:solidFill>
                  <a:srgbClr val="7030A0"/>
                </a:solidFill>
              </a:rPr>
            </a:br>
            <a:endParaRPr lang="ru-RU" dirty="0">
              <a:solidFill>
                <a:srgbClr val="7030A0"/>
              </a:solidFill>
            </a:endParaRPr>
          </a:p>
        </p:txBody>
      </p:sp>
      <p:sp>
        <p:nvSpPr>
          <p:cNvPr id="3" name="Содержимое 2"/>
          <p:cNvSpPr>
            <a:spLocks noGrp="1"/>
          </p:cNvSpPr>
          <p:nvPr>
            <p:ph idx="1"/>
          </p:nvPr>
        </p:nvSpPr>
        <p:spPr/>
        <p:txBody>
          <a:bodyPr>
            <a:normAutofit/>
          </a:bodyPr>
          <a:lstStyle/>
          <a:p>
            <a:pPr marL="342900" lvl="2" indent="-342900"/>
            <a:r>
              <a:rPr lang="ru-RU" sz="2000" dirty="0"/>
              <a:t>Соревнования по </a:t>
            </a:r>
            <a:r>
              <a:rPr lang="ru-RU" sz="2000" dirty="0" err="1"/>
              <a:t>тамэсивари</a:t>
            </a:r>
            <a:r>
              <a:rPr lang="ru-RU" sz="2000" dirty="0"/>
              <a:t> могут проводиться только в возрастной группе мужчин и женщин.</a:t>
            </a:r>
          </a:p>
          <a:p>
            <a:r>
              <a:rPr lang="ru-RU" sz="2000" dirty="0"/>
              <a:t>Соревнования по </a:t>
            </a:r>
            <a:r>
              <a:rPr lang="ru-RU" sz="2000" dirty="0" err="1"/>
              <a:t>тамэсивари</a:t>
            </a:r>
            <a:r>
              <a:rPr lang="ru-RU" sz="2000" dirty="0"/>
              <a:t> могут проводиться:</a:t>
            </a:r>
          </a:p>
          <a:p>
            <a:pPr lvl="1"/>
            <a:r>
              <a:rPr lang="ru-RU" sz="2000" dirty="0"/>
              <a:t>совместно с соревнованиями по </a:t>
            </a:r>
            <a:r>
              <a:rPr lang="ru-RU" sz="2000" dirty="0" err="1"/>
              <a:t>кумитэ</a:t>
            </a:r>
            <a:r>
              <a:rPr lang="ru-RU" sz="2000" dirty="0"/>
              <a:t>. При этом, если это предусмотрено Положением/Регламентом, результаты теста </a:t>
            </a:r>
            <a:r>
              <a:rPr lang="ru-RU" sz="2000" dirty="0" err="1"/>
              <a:t>тамэсивари</a:t>
            </a:r>
            <a:r>
              <a:rPr lang="ru-RU" sz="2000" dirty="0"/>
              <a:t> могут учитываться при определении победителя в поединке;</a:t>
            </a:r>
          </a:p>
          <a:p>
            <a:pPr lvl="1"/>
            <a:r>
              <a:rPr lang="ru-RU" sz="2000" dirty="0"/>
              <a:t>совместно с соревнованиями по ката. При этом, если это предусмотрено Положением/Регламентом, результаты теста </a:t>
            </a:r>
            <a:r>
              <a:rPr lang="ru-RU" sz="2000" dirty="0" err="1"/>
              <a:t>тамэсивари</a:t>
            </a:r>
            <a:r>
              <a:rPr lang="ru-RU" sz="2000" dirty="0"/>
              <a:t> могут учитываться при определении победителя в выступлении по ката;</a:t>
            </a:r>
          </a:p>
          <a:p>
            <a:pPr lvl="1"/>
            <a:r>
              <a:rPr lang="ru-RU" sz="2000" dirty="0"/>
              <a:t>как отдельные соревнования.</a:t>
            </a:r>
          </a:p>
          <a:p>
            <a:endParaRPr lang="ru-RU" sz="20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noAutofit/>
          </a:bodyPr>
          <a:lstStyle/>
          <a:p>
            <a:pPr lvl="2" algn="ctr" rtl="0">
              <a:spcBef>
                <a:spcPct val="0"/>
              </a:spcBef>
            </a:pPr>
            <a:r>
              <a:rPr lang="ru-RU" sz="4000" b="1" dirty="0">
                <a:solidFill>
                  <a:srgbClr val="7030A0"/>
                </a:solidFill>
                <a:latin typeface="+mj-lt"/>
              </a:rPr>
              <a:t>Разрешенные технические</a:t>
            </a:r>
            <a:br>
              <a:rPr lang="ru-RU" sz="4000" b="1" dirty="0">
                <a:solidFill>
                  <a:srgbClr val="7030A0"/>
                </a:solidFill>
                <a:latin typeface="+mj-lt"/>
              </a:rPr>
            </a:br>
            <a:r>
              <a:rPr lang="ru-RU" sz="4000" b="1" dirty="0">
                <a:solidFill>
                  <a:srgbClr val="7030A0"/>
                </a:solidFill>
                <a:latin typeface="+mj-lt"/>
              </a:rPr>
              <a:t> действия</a:t>
            </a:r>
            <a:r>
              <a:rPr lang="ru-RU" sz="4000" dirty="0">
                <a:solidFill>
                  <a:srgbClr val="7030A0"/>
                </a:solidFill>
                <a:latin typeface="+mj-lt"/>
              </a:rPr>
              <a:t/>
            </a:r>
            <a:br>
              <a:rPr lang="ru-RU" sz="4000" dirty="0">
                <a:solidFill>
                  <a:srgbClr val="7030A0"/>
                </a:solidFill>
                <a:latin typeface="+mj-lt"/>
              </a:rPr>
            </a:br>
            <a:endParaRPr lang="ru-RU" sz="4000" dirty="0">
              <a:solidFill>
                <a:srgbClr val="7030A0"/>
              </a:solidFill>
              <a:latin typeface="+mj-lt"/>
            </a:endParaRPr>
          </a:p>
        </p:txBody>
      </p:sp>
      <p:sp>
        <p:nvSpPr>
          <p:cNvPr id="3" name="Содержимое 2"/>
          <p:cNvSpPr>
            <a:spLocks noGrp="1"/>
          </p:cNvSpPr>
          <p:nvPr>
            <p:ph idx="1"/>
          </p:nvPr>
        </p:nvSpPr>
        <p:spPr/>
        <p:txBody>
          <a:bodyPr>
            <a:normAutofit fontScale="85000" lnSpcReduction="10000"/>
          </a:bodyPr>
          <a:lstStyle/>
          <a:p>
            <a:r>
              <a:rPr lang="ru-RU" dirty="0"/>
              <a:t>В соревнованиях по </a:t>
            </a:r>
            <a:r>
              <a:rPr lang="ru-RU" dirty="0" err="1"/>
              <a:t>тамэсивари</a:t>
            </a:r>
            <a:r>
              <a:rPr lang="ru-RU" dirty="0"/>
              <a:t> участнику разрешается:</a:t>
            </a:r>
          </a:p>
          <a:p>
            <a:pPr lvl="0"/>
            <a:r>
              <a:rPr lang="ru-RU" dirty="0"/>
              <a:t>осмотреть доски на предмет отсутствия зазоров между ними;</a:t>
            </a:r>
          </a:p>
          <a:p>
            <a:pPr lvl="0"/>
            <a:r>
              <a:rPr lang="ru-RU" dirty="0"/>
              <a:t>попросить Бокового судью исправить положение досок или заменить одну или несколько досок;</a:t>
            </a:r>
          </a:p>
          <a:p>
            <a:pPr lvl="0"/>
            <a:r>
              <a:rPr lang="ru-RU" dirty="0"/>
              <a:t>положить на верхнюю доску полотенце или платок на доски в целях предотвращения травм рук и ног. Полотенце или платок должны быть приготовлены участником и осмотрены судьей.</a:t>
            </a:r>
          </a:p>
          <a:p>
            <a:endParaRPr lang="ru-RU" dirty="0"/>
          </a:p>
          <a:p>
            <a:endParaRPr lang="ru-RU"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20688"/>
            <a:ext cx="8229600" cy="1143000"/>
          </a:xfrm>
        </p:spPr>
        <p:txBody>
          <a:bodyPr>
            <a:noAutofit/>
          </a:bodyPr>
          <a:lstStyle/>
          <a:p>
            <a:pPr lvl="2" algn="ctr" rtl="0">
              <a:spcBef>
                <a:spcPct val="0"/>
              </a:spcBef>
            </a:pPr>
            <a:r>
              <a:rPr lang="ru-RU" sz="4000" b="1" dirty="0">
                <a:solidFill>
                  <a:srgbClr val="7030A0"/>
                </a:solidFill>
                <a:latin typeface="+mj-lt"/>
              </a:rPr>
              <a:t>Запрещенные технические</a:t>
            </a:r>
            <a:br>
              <a:rPr lang="ru-RU" sz="4000" b="1" dirty="0">
                <a:solidFill>
                  <a:srgbClr val="7030A0"/>
                </a:solidFill>
                <a:latin typeface="+mj-lt"/>
              </a:rPr>
            </a:br>
            <a:r>
              <a:rPr lang="ru-RU" sz="4000" b="1" dirty="0">
                <a:solidFill>
                  <a:srgbClr val="7030A0"/>
                </a:solidFill>
                <a:latin typeface="+mj-lt"/>
              </a:rPr>
              <a:t> действия</a:t>
            </a:r>
            <a:r>
              <a:rPr lang="ru-RU" sz="4000" dirty="0">
                <a:solidFill>
                  <a:srgbClr val="7030A0"/>
                </a:solidFill>
                <a:latin typeface="+mj-lt"/>
              </a:rPr>
              <a:t/>
            </a:r>
            <a:br>
              <a:rPr lang="ru-RU" sz="4000" dirty="0">
                <a:solidFill>
                  <a:srgbClr val="7030A0"/>
                </a:solidFill>
                <a:latin typeface="+mj-lt"/>
              </a:rPr>
            </a:br>
            <a:endParaRPr lang="ru-RU" sz="4000" dirty="0">
              <a:solidFill>
                <a:srgbClr val="7030A0"/>
              </a:solidFill>
              <a:latin typeface="+mj-lt"/>
            </a:endParaRPr>
          </a:p>
        </p:txBody>
      </p:sp>
      <p:sp>
        <p:nvSpPr>
          <p:cNvPr id="3" name="Содержимое 2"/>
          <p:cNvSpPr>
            <a:spLocks noGrp="1"/>
          </p:cNvSpPr>
          <p:nvPr>
            <p:ph idx="1"/>
          </p:nvPr>
        </p:nvSpPr>
        <p:spPr/>
        <p:txBody>
          <a:bodyPr>
            <a:normAutofit fontScale="92500" lnSpcReduction="10000"/>
          </a:bodyPr>
          <a:lstStyle/>
          <a:p>
            <a:r>
              <a:rPr lang="ru-RU" dirty="0"/>
              <a:t>При проведении </a:t>
            </a:r>
            <a:r>
              <a:rPr lang="ru-RU" dirty="0" err="1"/>
              <a:t>тамэсивари</a:t>
            </a:r>
            <a:r>
              <a:rPr lang="ru-RU" dirty="0"/>
              <a:t> участнику запрещается:</a:t>
            </a:r>
            <a:endParaRPr lang="ru-RU" sz="1800" dirty="0"/>
          </a:p>
          <a:p>
            <a:pPr lvl="1"/>
            <a:r>
              <a:rPr lang="ru-RU" dirty="0"/>
              <a:t>прикасаться к блокам и доскам до удара;</a:t>
            </a:r>
            <a:endParaRPr lang="ru-RU" sz="1600" dirty="0"/>
          </a:p>
          <a:p>
            <a:pPr lvl="1"/>
            <a:r>
              <a:rPr lang="ru-RU" dirty="0"/>
              <a:t>наносить более одного удара по доскам в одной попытке;</a:t>
            </a:r>
            <a:endParaRPr lang="ru-RU" sz="1600" dirty="0"/>
          </a:p>
          <a:p>
            <a:pPr lvl="1"/>
            <a:r>
              <a:rPr lang="ru-RU" dirty="0"/>
              <a:t>разбивать доски не тем ударом, который предусмотрен в данной попытке;</a:t>
            </a:r>
            <a:endParaRPr lang="ru-RU" sz="1600" dirty="0"/>
          </a:p>
          <a:p>
            <a:pPr lvl="1"/>
            <a:r>
              <a:rPr lang="ru-RU" dirty="0"/>
              <a:t>надевать протекторы на ударные поверхности рук/ног, использовать бандажи, укрепляющие повязки, кроме </a:t>
            </a:r>
            <a:r>
              <a:rPr lang="ru-RU" dirty="0" err="1"/>
              <a:t>тейпов</a:t>
            </a:r>
            <a:r>
              <a:rPr lang="ru-RU" dirty="0"/>
              <a:t>, наложенных врачом соревнований по медицинским показаниям.</a:t>
            </a:r>
            <a:endParaRPr lang="ru-RU" sz="1600" dirty="0"/>
          </a:p>
          <a:p>
            <a:endParaRPr lang="ru-RU"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76672"/>
            <a:ext cx="8229600" cy="1143000"/>
          </a:xfrm>
        </p:spPr>
        <p:txBody>
          <a:bodyPr>
            <a:normAutofit fontScale="90000"/>
          </a:bodyPr>
          <a:lstStyle/>
          <a:p>
            <a:r>
              <a:rPr lang="ru-RU" b="1" dirty="0">
                <a:solidFill>
                  <a:srgbClr val="7030A0"/>
                </a:solidFill>
              </a:rPr>
              <a:t>Техники для теста по </a:t>
            </a:r>
            <a:br>
              <a:rPr lang="ru-RU" b="1" dirty="0">
                <a:solidFill>
                  <a:srgbClr val="7030A0"/>
                </a:solidFill>
              </a:rPr>
            </a:br>
            <a:r>
              <a:rPr lang="ru-RU" b="1" dirty="0">
                <a:solidFill>
                  <a:srgbClr val="7030A0"/>
                </a:solidFill>
              </a:rPr>
              <a:t>разбиванию досок</a:t>
            </a:r>
          </a:p>
        </p:txBody>
      </p:sp>
      <p:sp>
        <p:nvSpPr>
          <p:cNvPr id="3" name="Содержимое 2"/>
          <p:cNvSpPr>
            <a:spLocks noGrp="1"/>
          </p:cNvSpPr>
          <p:nvPr>
            <p:ph idx="1"/>
          </p:nvPr>
        </p:nvSpPr>
        <p:spPr>
          <a:xfrm>
            <a:off x="323528" y="1988840"/>
            <a:ext cx="8568952" cy="4525963"/>
          </a:xfrm>
        </p:spPr>
        <p:txBody>
          <a:bodyPr>
            <a:normAutofit/>
          </a:bodyPr>
          <a:lstStyle/>
          <a:p>
            <a:pPr lvl="0"/>
            <a:r>
              <a:rPr lang="ru-RU" sz="2800" dirty="0"/>
              <a:t>прямой удар кулаком («</a:t>
            </a:r>
            <a:r>
              <a:rPr lang="ru-RU" sz="2800" dirty="0" err="1"/>
              <a:t>сэйкэн</a:t>
            </a:r>
            <a:r>
              <a:rPr lang="ru-RU" sz="2800" dirty="0"/>
              <a:t>»);</a:t>
            </a:r>
          </a:p>
          <a:p>
            <a:pPr lvl="0"/>
            <a:r>
              <a:rPr lang="ru-RU" sz="2800" dirty="0"/>
              <a:t>прямой удар пяткой или ребром стопы вниз («</a:t>
            </a:r>
            <a:r>
              <a:rPr lang="ru-RU" sz="2800" dirty="0" err="1"/>
              <a:t>сокуто</a:t>
            </a:r>
            <a:r>
              <a:rPr lang="ru-RU" sz="2800" dirty="0"/>
              <a:t>»);</a:t>
            </a:r>
          </a:p>
          <a:p>
            <a:pPr lvl="0"/>
            <a:r>
              <a:rPr lang="ru-RU" sz="2800" dirty="0"/>
              <a:t>удар ребром ладони вниз («</a:t>
            </a:r>
            <a:r>
              <a:rPr lang="ru-RU" sz="2800" dirty="0" err="1"/>
              <a:t>шуто</a:t>
            </a:r>
            <a:r>
              <a:rPr lang="ru-RU" sz="2800" dirty="0"/>
              <a:t>»);</a:t>
            </a:r>
          </a:p>
          <a:p>
            <a:pPr lvl="0"/>
            <a:r>
              <a:rPr lang="ru-RU" sz="2800" dirty="0"/>
              <a:t>прямой удар локтем вниз («</a:t>
            </a:r>
            <a:r>
              <a:rPr lang="ru-RU" sz="2800" dirty="0" err="1"/>
              <a:t>хиджи</a:t>
            </a:r>
            <a:r>
              <a:rPr lang="ru-RU" sz="2800" dirty="0"/>
              <a:t>»).</a:t>
            </a:r>
          </a:p>
          <a:p>
            <a:r>
              <a:rPr lang="ru-RU" sz="2600" dirty="0"/>
              <a:t>В качестве материала для разбивания применяются сухие доски из древесины сосны с размерами 30 × 21 см и толщиной 2,4 см. Волокна древесины должны быть расположены вдоль коротких сторон доски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6632"/>
            <a:ext cx="8229600" cy="1143000"/>
          </a:xfrm>
        </p:spPr>
        <p:txBody>
          <a:bodyPr>
            <a:normAutofit fontScale="90000"/>
          </a:bodyPr>
          <a:lstStyle/>
          <a:p>
            <a:r>
              <a:rPr lang="ru-RU" b="1" dirty="0">
                <a:solidFill>
                  <a:srgbClr val="7030A0"/>
                </a:solidFill>
              </a:rPr>
              <a:t>Защитные средства </a:t>
            </a:r>
            <a:br>
              <a:rPr lang="ru-RU" b="1" dirty="0">
                <a:solidFill>
                  <a:srgbClr val="7030A0"/>
                </a:solidFill>
              </a:rPr>
            </a:br>
            <a:r>
              <a:rPr lang="ru-RU" b="1" dirty="0">
                <a:solidFill>
                  <a:srgbClr val="7030A0"/>
                </a:solidFill>
              </a:rPr>
              <a:t>по возрастным группам</a:t>
            </a: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1116996400"/>
              </p:ext>
            </p:extLst>
          </p:nvPr>
        </p:nvGraphicFramePr>
        <p:xfrm>
          <a:off x="457200" y="1290541"/>
          <a:ext cx="8229600" cy="5306576"/>
        </p:xfrm>
        <a:graphic>
          <a:graphicData uri="http://schemas.openxmlformats.org/drawingml/2006/table">
            <a:tbl>
              <a:tblPr firstRow="1" bandRow="1">
                <a:tableStyleId>{5C22544A-7EE6-4342-B048-85BDC9FD1C3A}</a:tableStyleId>
              </a:tblPr>
              <a:tblGrid>
                <a:gridCol w="1371600">
                  <a:extLst>
                    <a:ext uri="{9D8B030D-6E8A-4147-A177-3AD203B41FA5}">
                      <a16:colId xmlns="" xmlns:a16="http://schemas.microsoft.com/office/drawing/2014/main" val="20000"/>
                    </a:ext>
                  </a:extLst>
                </a:gridCol>
                <a:gridCol w="1371600">
                  <a:extLst>
                    <a:ext uri="{9D8B030D-6E8A-4147-A177-3AD203B41FA5}">
                      <a16:colId xmlns="" xmlns:a16="http://schemas.microsoft.com/office/drawing/2014/main" val="20001"/>
                    </a:ext>
                  </a:extLst>
                </a:gridCol>
                <a:gridCol w="1371600">
                  <a:extLst>
                    <a:ext uri="{9D8B030D-6E8A-4147-A177-3AD203B41FA5}">
                      <a16:colId xmlns="" xmlns:a16="http://schemas.microsoft.com/office/drawing/2014/main" val="20002"/>
                    </a:ext>
                  </a:extLst>
                </a:gridCol>
                <a:gridCol w="1371600">
                  <a:extLst>
                    <a:ext uri="{9D8B030D-6E8A-4147-A177-3AD203B41FA5}">
                      <a16:colId xmlns="" xmlns:a16="http://schemas.microsoft.com/office/drawing/2014/main" val="20003"/>
                    </a:ext>
                  </a:extLst>
                </a:gridCol>
                <a:gridCol w="1371600">
                  <a:extLst>
                    <a:ext uri="{9D8B030D-6E8A-4147-A177-3AD203B41FA5}">
                      <a16:colId xmlns="" xmlns:a16="http://schemas.microsoft.com/office/drawing/2014/main" val="20004"/>
                    </a:ext>
                  </a:extLst>
                </a:gridCol>
                <a:gridCol w="1371600">
                  <a:extLst>
                    <a:ext uri="{9D8B030D-6E8A-4147-A177-3AD203B41FA5}">
                      <a16:colId xmlns="" xmlns:a16="http://schemas.microsoft.com/office/drawing/2014/main" val="20005"/>
                    </a:ext>
                  </a:extLst>
                </a:gridCol>
              </a:tblGrid>
              <a:tr h="370840">
                <a:tc>
                  <a:txBody>
                    <a:bodyPr/>
                    <a:lstStyle/>
                    <a:p>
                      <a:pPr algn="ctr">
                        <a:lnSpc>
                          <a:spcPct val="115000"/>
                        </a:lnSpc>
                        <a:spcAft>
                          <a:spcPts val="0"/>
                        </a:spcAft>
                      </a:pPr>
                      <a:r>
                        <a:rPr lang="ru-RU" sz="1200" b="1" dirty="0">
                          <a:latin typeface="Times New Roman"/>
                          <a:ea typeface="MS Mincho"/>
                        </a:rPr>
                        <a:t>Возрастная группа</a:t>
                      </a:r>
                      <a:endParaRPr lang="ru-RU" sz="1200" dirty="0">
                        <a:latin typeface="Times New Roman"/>
                        <a:ea typeface="MS Mincho"/>
                      </a:endParaRPr>
                    </a:p>
                  </a:txBody>
                  <a:tcPr marL="68580" marR="68580" marT="0" marB="0" anchor="ctr"/>
                </a:tc>
                <a:tc>
                  <a:txBody>
                    <a:bodyPr/>
                    <a:lstStyle/>
                    <a:p>
                      <a:pPr algn="ctr">
                        <a:lnSpc>
                          <a:spcPct val="115000"/>
                        </a:lnSpc>
                        <a:spcAft>
                          <a:spcPts val="0"/>
                        </a:spcAft>
                      </a:pPr>
                      <a:r>
                        <a:rPr lang="ru-RU" sz="1200" b="1">
                          <a:latin typeface="Times New Roman"/>
                          <a:ea typeface="MS Mincho"/>
                        </a:rPr>
                        <a:t>Шлем</a:t>
                      </a:r>
                      <a:endParaRPr lang="ru-RU" sz="1200">
                        <a:latin typeface="Times New Roman"/>
                        <a:ea typeface="MS Mincho"/>
                      </a:endParaRPr>
                    </a:p>
                  </a:txBody>
                  <a:tcPr marL="68580" marR="68580" marT="0" marB="0" anchor="ctr"/>
                </a:tc>
                <a:tc>
                  <a:txBody>
                    <a:bodyPr/>
                    <a:lstStyle/>
                    <a:p>
                      <a:pPr algn="ctr">
                        <a:lnSpc>
                          <a:spcPct val="115000"/>
                        </a:lnSpc>
                        <a:spcAft>
                          <a:spcPts val="0"/>
                        </a:spcAft>
                      </a:pPr>
                      <a:r>
                        <a:rPr lang="ru-RU" sz="1200" b="1">
                          <a:latin typeface="Times New Roman"/>
                          <a:ea typeface="MS Mincho"/>
                        </a:rPr>
                        <a:t>Протекторы на голень</a:t>
                      </a:r>
                      <a:endParaRPr lang="ru-RU" sz="1200">
                        <a:latin typeface="Times New Roman"/>
                        <a:ea typeface="MS Mincho"/>
                      </a:endParaRPr>
                    </a:p>
                  </a:txBody>
                  <a:tcPr marL="68580" marR="68580" marT="0" marB="0" anchor="ctr"/>
                </a:tc>
                <a:tc>
                  <a:txBody>
                    <a:bodyPr/>
                    <a:lstStyle/>
                    <a:p>
                      <a:pPr algn="ctr">
                        <a:lnSpc>
                          <a:spcPct val="115000"/>
                        </a:lnSpc>
                        <a:spcAft>
                          <a:spcPts val="0"/>
                        </a:spcAft>
                      </a:pPr>
                      <a:r>
                        <a:rPr lang="ru-RU" sz="1200" b="1" dirty="0">
                          <a:latin typeface="Times New Roman"/>
                          <a:ea typeface="MS Mincho"/>
                        </a:rPr>
                        <a:t>Перчатки на руки</a:t>
                      </a:r>
                      <a:endParaRPr lang="ru-RU" sz="1200" dirty="0">
                        <a:latin typeface="Times New Roman"/>
                        <a:ea typeface="MS Mincho"/>
                      </a:endParaRPr>
                    </a:p>
                  </a:txBody>
                  <a:tcPr marL="68580" marR="68580" marT="0" marB="0" anchor="ctr"/>
                </a:tc>
                <a:tc>
                  <a:txBody>
                    <a:bodyPr/>
                    <a:lstStyle/>
                    <a:p>
                      <a:pPr algn="ctr">
                        <a:lnSpc>
                          <a:spcPct val="115000"/>
                        </a:lnSpc>
                        <a:spcAft>
                          <a:spcPts val="0"/>
                        </a:spcAft>
                      </a:pPr>
                      <a:r>
                        <a:rPr lang="ru-RU" sz="1200" b="1">
                          <a:latin typeface="Times New Roman"/>
                          <a:ea typeface="MS Mincho"/>
                        </a:rPr>
                        <a:t>Протектор на грудь или жилет</a:t>
                      </a:r>
                      <a:endParaRPr lang="ru-RU" sz="1200">
                        <a:latin typeface="Times New Roman"/>
                        <a:ea typeface="MS Mincho"/>
                      </a:endParaRPr>
                    </a:p>
                  </a:txBody>
                  <a:tcPr marL="68580" marR="68580" marT="0" marB="0" anchor="ctr"/>
                </a:tc>
                <a:tc>
                  <a:txBody>
                    <a:bodyPr/>
                    <a:lstStyle/>
                    <a:p>
                      <a:pPr algn="ctr">
                        <a:lnSpc>
                          <a:spcPct val="115000"/>
                        </a:lnSpc>
                        <a:spcAft>
                          <a:spcPts val="0"/>
                        </a:spcAft>
                      </a:pPr>
                      <a:r>
                        <a:rPr lang="ru-RU" sz="1200" b="1">
                          <a:latin typeface="Times New Roman"/>
                          <a:ea typeface="MS Mincho"/>
                        </a:rPr>
                        <a:t>Протектор на пах</a:t>
                      </a:r>
                      <a:endParaRPr lang="ru-RU" sz="1200">
                        <a:latin typeface="Times New Roman"/>
                        <a:ea typeface="MS Mincho"/>
                      </a:endParaRPr>
                    </a:p>
                  </a:txBody>
                  <a:tcPr marL="68580" marR="68580" marT="0" marB="0" anchor="ctr"/>
                </a:tc>
                <a:extLst>
                  <a:ext uri="{0D108BD9-81ED-4DB2-BD59-A6C34878D82A}">
                    <a16:rowId xmlns="" xmlns:a16="http://schemas.microsoft.com/office/drawing/2014/main" val="10000"/>
                  </a:ext>
                </a:extLst>
              </a:tr>
              <a:tr h="328056">
                <a:tc>
                  <a:txBody>
                    <a:bodyPr/>
                    <a:lstStyle/>
                    <a:p>
                      <a:pPr algn="ctr">
                        <a:lnSpc>
                          <a:spcPct val="115000"/>
                        </a:lnSpc>
                        <a:spcAft>
                          <a:spcPts val="0"/>
                        </a:spcAft>
                      </a:pPr>
                      <a:r>
                        <a:rPr lang="ru-RU" sz="1200" dirty="0">
                          <a:latin typeface="Times New Roman"/>
                          <a:ea typeface="MS Mincho"/>
                        </a:rPr>
                        <a:t>мальчики </a:t>
                      </a:r>
                      <a:r>
                        <a:rPr lang="ru-RU" sz="1200" dirty="0" smtClean="0">
                          <a:latin typeface="Times New Roman"/>
                          <a:ea typeface="MS Mincho"/>
                        </a:rPr>
                        <a:t>10 </a:t>
                      </a:r>
                      <a:r>
                        <a:rPr lang="ru-RU" sz="1200" dirty="0">
                          <a:latin typeface="Times New Roman"/>
                          <a:ea typeface="MS Mincho"/>
                        </a:rPr>
                        <a:t>лет</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жилет</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extLst>
                  <a:ext uri="{0D108BD9-81ED-4DB2-BD59-A6C34878D82A}">
                    <a16:rowId xmlns="" xmlns:a16="http://schemas.microsoft.com/office/drawing/2014/main" val="10001"/>
                  </a:ext>
                </a:extLst>
              </a:tr>
              <a:tr h="339480">
                <a:tc>
                  <a:txBody>
                    <a:bodyPr/>
                    <a:lstStyle/>
                    <a:p>
                      <a:pPr algn="ctr">
                        <a:lnSpc>
                          <a:spcPct val="115000"/>
                        </a:lnSpc>
                        <a:spcAft>
                          <a:spcPts val="0"/>
                        </a:spcAft>
                      </a:pPr>
                      <a:r>
                        <a:rPr lang="ru-RU" sz="1200" dirty="0">
                          <a:latin typeface="Times New Roman"/>
                          <a:ea typeface="MS Mincho"/>
                        </a:rPr>
                        <a:t>девочки </a:t>
                      </a:r>
                      <a:r>
                        <a:rPr lang="ru-RU" sz="1200" dirty="0" smtClean="0">
                          <a:latin typeface="Times New Roman"/>
                          <a:ea typeface="MS Mincho"/>
                        </a:rPr>
                        <a:t>10</a:t>
                      </a:r>
                      <a:r>
                        <a:rPr lang="ru-RU" sz="1200" baseline="0" dirty="0" smtClean="0">
                          <a:latin typeface="Times New Roman"/>
                          <a:ea typeface="MS Mincho"/>
                        </a:rPr>
                        <a:t> </a:t>
                      </a:r>
                      <a:r>
                        <a:rPr lang="ru-RU" sz="1200" dirty="0" smtClean="0">
                          <a:latin typeface="Times New Roman"/>
                          <a:ea typeface="MS Mincho"/>
                        </a:rPr>
                        <a:t>лет</a:t>
                      </a:r>
                      <a:endParaRPr lang="ru-RU" sz="1200" dirty="0">
                        <a:latin typeface="Times New Roman"/>
                        <a:ea typeface="MS Mincho"/>
                      </a:endParaRP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жилет</a:t>
                      </a:r>
                    </a:p>
                  </a:txBody>
                  <a:tcPr marL="68580" marR="68580" marT="0" marB="0" anchor="ctr"/>
                </a:tc>
                <a:tc>
                  <a:txBody>
                    <a:bodyPr/>
                    <a:lstStyle/>
                    <a:p>
                      <a:pPr algn="ctr">
                        <a:lnSpc>
                          <a:spcPct val="115000"/>
                        </a:lnSpc>
                        <a:spcAft>
                          <a:spcPts val="0"/>
                        </a:spcAft>
                      </a:pPr>
                      <a:r>
                        <a:rPr lang="ru-RU" sz="1200" dirty="0">
                          <a:latin typeface="Times New Roman"/>
                          <a:ea typeface="MS Mincho"/>
                        </a:rPr>
                        <a:t>по желанию</a:t>
                      </a:r>
                    </a:p>
                  </a:txBody>
                  <a:tcPr marL="68580" marR="68580" marT="0" marB="0" anchor="ctr"/>
                </a:tc>
              </a:tr>
              <a:tr h="360040">
                <a:tc>
                  <a:txBody>
                    <a:bodyPr/>
                    <a:lstStyle/>
                    <a:p>
                      <a:pPr algn="ctr">
                        <a:lnSpc>
                          <a:spcPct val="115000"/>
                        </a:lnSpc>
                        <a:spcAft>
                          <a:spcPts val="0"/>
                        </a:spcAft>
                      </a:pPr>
                      <a:r>
                        <a:rPr lang="ru-RU" sz="1200" dirty="0">
                          <a:latin typeface="Times New Roman"/>
                          <a:ea typeface="MS Mincho"/>
                        </a:rPr>
                        <a:t>мальчики </a:t>
                      </a:r>
                      <a:r>
                        <a:rPr lang="ru-RU" sz="1200" baseline="0" dirty="0" smtClean="0">
                          <a:latin typeface="Times New Roman"/>
                          <a:ea typeface="MS Mincho"/>
                        </a:rPr>
                        <a:t> </a:t>
                      </a:r>
                      <a:r>
                        <a:rPr lang="ru-RU" sz="1200" dirty="0" smtClean="0">
                          <a:latin typeface="Times New Roman"/>
                          <a:ea typeface="MS Mincho"/>
                        </a:rPr>
                        <a:t>11 </a:t>
                      </a:r>
                      <a:r>
                        <a:rPr lang="ru-RU" sz="1200" dirty="0">
                          <a:latin typeface="Times New Roman"/>
                          <a:ea typeface="MS Mincho"/>
                        </a:rPr>
                        <a:t>лет</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жилет</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extLst>
                  <a:ext uri="{0D108BD9-81ED-4DB2-BD59-A6C34878D82A}">
                    <a16:rowId xmlns="" xmlns:a16="http://schemas.microsoft.com/office/drawing/2014/main" val="10002"/>
                  </a:ext>
                </a:extLst>
              </a:tr>
              <a:tr h="371464">
                <a:tc>
                  <a:txBody>
                    <a:bodyPr/>
                    <a:lstStyle/>
                    <a:p>
                      <a:pPr algn="ctr">
                        <a:lnSpc>
                          <a:spcPct val="115000"/>
                        </a:lnSpc>
                        <a:spcAft>
                          <a:spcPts val="0"/>
                        </a:spcAft>
                      </a:pPr>
                      <a:r>
                        <a:rPr lang="ru-RU" sz="1200" dirty="0">
                          <a:latin typeface="Times New Roman"/>
                          <a:ea typeface="MS Mincho"/>
                        </a:rPr>
                        <a:t>девочки </a:t>
                      </a:r>
                      <a:r>
                        <a:rPr lang="ru-RU" sz="1200" dirty="0" smtClean="0">
                          <a:latin typeface="Times New Roman"/>
                          <a:ea typeface="MS Mincho"/>
                        </a:rPr>
                        <a:t>11 </a:t>
                      </a:r>
                      <a:r>
                        <a:rPr lang="ru-RU" sz="1200" dirty="0">
                          <a:latin typeface="Times New Roman"/>
                          <a:ea typeface="MS Mincho"/>
                        </a:rPr>
                        <a:t>лет</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жилет</a:t>
                      </a:r>
                    </a:p>
                  </a:txBody>
                  <a:tcPr marL="68580" marR="68580" marT="0" marB="0" anchor="ctr"/>
                </a:tc>
                <a:tc>
                  <a:txBody>
                    <a:bodyPr/>
                    <a:lstStyle/>
                    <a:p>
                      <a:pPr algn="ctr">
                        <a:lnSpc>
                          <a:spcPct val="115000"/>
                        </a:lnSpc>
                        <a:spcAft>
                          <a:spcPts val="0"/>
                        </a:spcAft>
                      </a:pPr>
                      <a:r>
                        <a:rPr lang="ru-RU" sz="1200" dirty="0">
                          <a:latin typeface="Times New Roman"/>
                          <a:ea typeface="MS Mincho"/>
                        </a:rPr>
                        <a:t>по желанию</a:t>
                      </a:r>
                    </a:p>
                  </a:txBody>
                  <a:tcPr marL="68580" marR="68580" marT="0" marB="0" anchor="ctr"/>
                </a:tc>
              </a:tr>
              <a:tr h="370840">
                <a:tc>
                  <a:txBody>
                    <a:bodyPr/>
                    <a:lstStyle/>
                    <a:p>
                      <a:pPr algn="ctr">
                        <a:lnSpc>
                          <a:spcPct val="115000"/>
                        </a:lnSpc>
                        <a:spcAft>
                          <a:spcPts val="0"/>
                        </a:spcAft>
                      </a:pPr>
                      <a:r>
                        <a:rPr lang="ru-RU" sz="1200" dirty="0">
                          <a:latin typeface="Times New Roman"/>
                          <a:ea typeface="MS Mincho"/>
                        </a:rPr>
                        <a:t>юноши 12-13 лет</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extLst>
                  <a:ext uri="{0D108BD9-81ED-4DB2-BD59-A6C34878D82A}">
                    <a16:rowId xmlns="" xmlns:a16="http://schemas.microsoft.com/office/drawing/2014/main" val="10003"/>
                  </a:ext>
                </a:extLst>
              </a:tr>
              <a:tr h="370840">
                <a:tc>
                  <a:txBody>
                    <a:bodyPr/>
                    <a:lstStyle/>
                    <a:p>
                      <a:pPr algn="ctr">
                        <a:lnSpc>
                          <a:spcPct val="115000"/>
                        </a:lnSpc>
                        <a:spcAft>
                          <a:spcPts val="0"/>
                        </a:spcAft>
                      </a:pPr>
                      <a:r>
                        <a:rPr lang="ru-RU" sz="1200">
                          <a:latin typeface="Times New Roman"/>
                          <a:ea typeface="MS Mincho"/>
                        </a:rPr>
                        <a:t>девушки 12-13 лет</a:t>
                      </a:r>
                    </a:p>
                  </a:txBody>
                  <a:tcPr marL="68580" marR="68580" marT="0" marB="0" anchor="ctr"/>
                </a:tc>
                <a:tc>
                  <a:txBody>
                    <a:bodyPr/>
                    <a:lstStyle/>
                    <a:p>
                      <a:pPr algn="ctr">
                        <a:lnSpc>
                          <a:spcPct val="115000"/>
                        </a:lnSpc>
                        <a:spcAft>
                          <a:spcPts val="0"/>
                        </a:spcAft>
                      </a:pPr>
                      <a:r>
                        <a:rPr lang="ru-RU" sz="120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a:latin typeface="Times New Roman"/>
                          <a:ea typeface="MS Mincho"/>
                        </a:rPr>
                        <a:t>да</a:t>
                      </a:r>
                    </a:p>
                  </a:txBody>
                  <a:tcPr marL="68580" marR="68580" marT="0" marB="0" anchor="ctr"/>
                </a:tc>
                <a:tc>
                  <a:txBody>
                    <a:bodyPr/>
                    <a:lstStyle/>
                    <a:p>
                      <a:pPr algn="ctr">
                        <a:lnSpc>
                          <a:spcPct val="115000"/>
                        </a:lnSpc>
                        <a:spcAft>
                          <a:spcPts val="0"/>
                        </a:spcAft>
                      </a:pPr>
                      <a:r>
                        <a:rPr lang="ru-RU" sz="1200">
                          <a:latin typeface="Times New Roman"/>
                          <a:ea typeface="MS Mincho"/>
                        </a:rPr>
                        <a:t>протектор на грудь</a:t>
                      </a:r>
                    </a:p>
                  </a:txBody>
                  <a:tcPr marL="68580" marR="68580" marT="0" marB="0" anchor="ctr"/>
                </a:tc>
                <a:tc>
                  <a:txBody>
                    <a:bodyPr/>
                    <a:lstStyle/>
                    <a:p>
                      <a:pPr algn="ctr">
                        <a:lnSpc>
                          <a:spcPct val="115000"/>
                        </a:lnSpc>
                        <a:spcAft>
                          <a:spcPts val="0"/>
                        </a:spcAft>
                      </a:pPr>
                      <a:r>
                        <a:rPr lang="ru-RU" sz="1200">
                          <a:latin typeface="Times New Roman"/>
                          <a:ea typeface="MS Mincho"/>
                        </a:rPr>
                        <a:t>по желанию</a:t>
                      </a:r>
                    </a:p>
                  </a:txBody>
                  <a:tcPr marL="68580" marR="68580" marT="0" marB="0" anchor="ctr"/>
                </a:tc>
                <a:extLst>
                  <a:ext uri="{0D108BD9-81ED-4DB2-BD59-A6C34878D82A}">
                    <a16:rowId xmlns="" xmlns:a16="http://schemas.microsoft.com/office/drawing/2014/main" val="10004"/>
                  </a:ext>
                </a:extLst>
              </a:tr>
              <a:tr h="370840">
                <a:tc>
                  <a:txBody>
                    <a:bodyPr/>
                    <a:lstStyle/>
                    <a:p>
                      <a:pPr algn="ctr">
                        <a:lnSpc>
                          <a:spcPct val="115000"/>
                        </a:lnSpc>
                        <a:spcAft>
                          <a:spcPts val="0"/>
                        </a:spcAft>
                      </a:pPr>
                      <a:r>
                        <a:rPr lang="ru-RU" sz="1200">
                          <a:latin typeface="Times New Roman"/>
                          <a:ea typeface="MS Mincho"/>
                        </a:rPr>
                        <a:t>юноши 14-15 лет</a:t>
                      </a:r>
                    </a:p>
                  </a:txBody>
                  <a:tcPr marL="68580" marR="68580" marT="0" marB="0" anchor="ctr"/>
                </a:tc>
                <a:tc>
                  <a:txBody>
                    <a:bodyPr/>
                    <a:lstStyle/>
                    <a:p>
                      <a:pPr algn="ctr">
                        <a:lnSpc>
                          <a:spcPct val="115000"/>
                        </a:lnSpc>
                        <a:spcAft>
                          <a:spcPts val="0"/>
                        </a:spcAft>
                      </a:pPr>
                      <a:r>
                        <a:rPr lang="ru-RU" sz="1200">
                          <a:latin typeface="Times New Roman"/>
                          <a:ea typeface="MS Mincho"/>
                        </a:rPr>
                        <a:t>да</a:t>
                      </a:r>
                    </a:p>
                  </a:txBody>
                  <a:tcPr marL="68580" marR="68580" marT="0" marB="0" anchor="ctr"/>
                </a:tc>
                <a:tc>
                  <a:txBody>
                    <a:bodyPr/>
                    <a:lstStyle/>
                    <a:p>
                      <a:pPr algn="ctr">
                        <a:lnSpc>
                          <a:spcPct val="115000"/>
                        </a:lnSpc>
                        <a:spcAft>
                          <a:spcPts val="0"/>
                        </a:spcAft>
                      </a:pPr>
                      <a:r>
                        <a:rPr lang="ru-RU" sz="120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a:latin typeface="Times New Roman"/>
                          <a:ea typeface="MS Mincho"/>
                        </a:rPr>
                        <a:t>---</a:t>
                      </a:r>
                    </a:p>
                  </a:txBody>
                  <a:tcPr marL="68580" marR="68580" marT="0" marB="0" anchor="ctr"/>
                </a:tc>
                <a:tc>
                  <a:txBody>
                    <a:bodyPr/>
                    <a:lstStyle/>
                    <a:p>
                      <a:pPr algn="ctr">
                        <a:lnSpc>
                          <a:spcPct val="115000"/>
                        </a:lnSpc>
                        <a:spcAft>
                          <a:spcPts val="0"/>
                        </a:spcAft>
                      </a:pPr>
                      <a:r>
                        <a:rPr lang="ru-RU" sz="1200">
                          <a:latin typeface="Times New Roman"/>
                          <a:ea typeface="MS Mincho"/>
                        </a:rPr>
                        <a:t>да</a:t>
                      </a:r>
                    </a:p>
                  </a:txBody>
                  <a:tcPr marL="68580" marR="68580" marT="0" marB="0" anchor="ctr"/>
                </a:tc>
                <a:extLst>
                  <a:ext uri="{0D108BD9-81ED-4DB2-BD59-A6C34878D82A}">
                    <a16:rowId xmlns="" xmlns:a16="http://schemas.microsoft.com/office/drawing/2014/main" val="10005"/>
                  </a:ext>
                </a:extLst>
              </a:tr>
              <a:tr h="370840">
                <a:tc>
                  <a:txBody>
                    <a:bodyPr/>
                    <a:lstStyle/>
                    <a:p>
                      <a:pPr algn="ctr">
                        <a:lnSpc>
                          <a:spcPct val="115000"/>
                        </a:lnSpc>
                        <a:spcAft>
                          <a:spcPts val="0"/>
                        </a:spcAft>
                      </a:pPr>
                      <a:r>
                        <a:rPr lang="ru-RU" sz="1200">
                          <a:latin typeface="Times New Roman"/>
                          <a:ea typeface="MS Mincho"/>
                        </a:rPr>
                        <a:t>девушки 14-15 лет</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a:latin typeface="Times New Roman"/>
                          <a:ea typeface="MS Mincho"/>
                        </a:rPr>
                        <a:t>протектор на грудь</a:t>
                      </a:r>
                    </a:p>
                  </a:txBody>
                  <a:tcPr marL="68580" marR="68580" marT="0" marB="0" anchor="ctr"/>
                </a:tc>
                <a:tc>
                  <a:txBody>
                    <a:bodyPr/>
                    <a:lstStyle/>
                    <a:p>
                      <a:pPr algn="ctr">
                        <a:lnSpc>
                          <a:spcPct val="115000"/>
                        </a:lnSpc>
                        <a:spcAft>
                          <a:spcPts val="0"/>
                        </a:spcAft>
                      </a:pPr>
                      <a:r>
                        <a:rPr lang="ru-RU" sz="1200">
                          <a:latin typeface="Times New Roman"/>
                          <a:ea typeface="MS Mincho"/>
                        </a:rPr>
                        <a:t>по желанию</a:t>
                      </a:r>
                    </a:p>
                  </a:txBody>
                  <a:tcPr marL="68580" marR="68580" marT="0" marB="0" anchor="ctr"/>
                </a:tc>
                <a:extLst>
                  <a:ext uri="{0D108BD9-81ED-4DB2-BD59-A6C34878D82A}">
                    <a16:rowId xmlns="" xmlns:a16="http://schemas.microsoft.com/office/drawing/2014/main" val="10006"/>
                  </a:ext>
                </a:extLst>
              </a:tr>
              <a:tr h="370840">
                <a:tc>
                  <a:txBody>
                    <a:bodyPr/>
                    <a:lstStyle/>
                    <a:p>
                      <a:pPr algn="ctr">
                        <a:lnSpc>
                          <a:spcPct val="115000"/>
                        </a:lnSpc>
                        <a:spcAft>
                          <a:spcPts val="0"/>
                        </a:spcAft>
                      </a:pPr>
                      <a:r>
                        <a:rPr lang="ru-RU" sz="1200">
                          <a:latin typeface="Times New Roman"/>
                          <a:ea typeface="MS Mincho"/>
                        </a:rPr>
                        <a:t>юниоры 16-17 лет</a:t>
                      </a:r>
                    </a:p>
                  </a:txBody>
                  <a:tcPr marL="68580" marR="68580" marT="0" marB="0" anchor="ctr"/>
                </a:tc>
                <a:tc>
                  <a:txBody>
                    <a:bodyPr/>
                    <a:lstStyle/>
                    <a:p>
                      <a:pPr algn="ctr">
                        <a:lnSpc>
                          <a:spcPct val="115000"/>
                        </a:lnSpc>
                        <a:spcAft>
                          <a:spcPts val="0"/>
                        </a:spcAft>
                      </a:pPr>
                      <a:r>
                        <a:rPr lang="ru-RU" sz="1200">
                          <a:latin typeface="Times New Roman"/>
                          <a:ea typeface="MS Mincho"/>
                        </a:rPr>
                        <a:t>да</a:t>
                      </a:r>
                    </a:p>
                  </a:txBody>
                  <a:tcPr marL="68580" marR="68580" marT="0" marB="0" anchor="ctr"/>
                </a:tc>
                <a:tc>
                  <a:txBody>
                    <a:bodyPr/>
                    <a:lstStyle/>
                    <a:p>
                      <a:pPr algn="ctr">
                        <a:lnSpc>
                          <a:spcPct val="115000"/>
                        </a:lnSpc>
                        <a:spcAft>
                          <a:spcPts val="0"/>
                        </a:spcAft>
                      </a:pPr>
                      <a:r>
                        <a:rPr lang="ru-RU" sz="120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tc>
                  <a:txBody>
                    <a:bodyPr/>
                    <a:lstStyle/>
                    <a:p>
                      <a:pPr algn="ctr">
                        <a:lnSpc>
                          <a:spcPct val="115000"/>
                        </a:lnSpc>
                        <a:spcAft>
                          <a:spcPts val="0"/>
                        </a:spcAft>
                      </a:pPr>
                      <a:r>
                        <a:rPr lang="ru-RU" sz="1200">
                          <a:latin typeface="Times New Roman"/>
                          <a:ea typeface="MS Mincho"/>
                        </a:rPr>
                        <a:t>---</a:t>
                      </a:r>
                    </a:p>
                  </a:txBody>
                  <a:tcPr marL="68580" marR="68580" marT="0" marB="0" anchor="ctr"/>
                </a:tc>
                <a:tc>
                  <a:txBody>
                    <a:bodyPr/>
                    <a:lstStyle/>
                    <a:p>
                      <a:pPr algn="ctr">
                        <a:lnSpc>
                          <a:spcPct val="115000"/>
                        </a:lnSpc>
                        <a:spcAft>
                          <a:spcPts val="0"/>
                        </a:spcAft>
                      </a:pPr>
                      <a:r>
                        <a:rPr lang="ru-RU" sz="1200">
                          <a:latin typeface="Times New Roman"/>
                          <a:ea typeface="MS Mincho"/>
                        </a:rPr>
                        <a:t>да</a:t>
                      </a:r>
                    </a:p>
                  </a:txBody>
                  <a:tcPr marL="68580" marR="68580" marT="0" marB="0" anchor="ctr"/>
                </a:tc>
                <a:extLst>
                  <a:ext uri="{0D108BD9-81ED-4DB2-BD59-A6C34878D82A}">
                    <a16:rowId xmlns="" xmlns:a16="http://schemas.microsoft.com/office/drawing/2014/main" val="10007"/>
                  </a:ext>
                </a:extLst>
              </a:tr>
              <a:tr h="370840">
                <a:tc>
                  <a:txBody>
                    <a:bodyPr/>
                    <a:lstStyle/>
                    <a:p>
                      <a:pPr algn="ctr">
                        <a:lnSpc>
                          <a:spcPct val="115000"/>
                        </a:lnSpc>
                        <a:spcAft>
                          <a:spcPts val="0"/>
                        </a:spcAft>
                      </a:pPr>
                      <a:r>
                        <a:rPr lang="ru-RU" sz="1200">
                          <a:latin typeface="Times New Roman"/>
                          <a:ea typeface="MS Mincho"/>
                        </a:rPr>
                        <a:t>юниорки 16-17 лет</a:t>
                      </a:r>
                    </a:p>
                  </a:txBody>
                  <a:tcPr marL="68580" marR="68580" marT="0" marB="0" anchor="ctr"/>
                </a:tc>
                <a:tc>
                  <a:txBody>
                    <a:bodyPr/>
                    <a:lstStyle/>
                    <a:p>
                      <a:pPr algn="ctr">
                        <a:lnSpc>
                          <a:spcPct val="115000"/>
                        </a:lnSpc>
                        <a:spcAft>
                          <a:spcPts val="0"/>
                        </a:spcAft>
                      </a:pPr>
                      <a:r>
                        <a:rPr lang="ru-RU" sz="1200">
                          <a:latin typeface="Times New Roman"/>
                          <a:ea typeface="MS Mincho"/>
                        </a:rPr>
                        <a:t>да</a:t>
                      </a:r>
                    </a:p>
                  </a:txBody>
                  <a:tcPr marL="68580" marR="68580" marT="0" marB="0" anchor="ctr"/>
                </a:tc>
                <a:tc>
                  <a:txBody>
                    <a:bodyPr/>
                    <a:lstStyle/>
                    <a:p>
                      <a:pPr algn="ctr">
                        <a:lnSpc>
                          <a:spcPct val="115000"/>
                        </a:lnSpc>
                        <a:spcAft>
                          <a:spcPts val="0"/>
                        </a:spcAft>
                      </a:pPr>
                      <a:r>
                        <a:rPr lang="ru-RU" sz="1200">
                          <a:latin typeface="Times New Roman"/>
                          <a:ea typeface="MS Mincho"/>
                        </a:rPr>
                        <a:t>да</a:t>
                      </a:r>
                    </a:p>
                  </a:txBody>
                  <a:tcPr marL="68580" marR="68580" marT="0" marB="0" anchor="ctr"/>
                </a:tc>
                <a:tc>
                  <a:txBody>
                    <a:bodyPr/>
                    <a:lstStyle/>
                    <a:p>
                      <a:pPr algn="ctr">
                        <a:lnSpc>
                          <a:spcPct val="115000"/>
                        </a:lnSpc>
                        <a:spcAft>
                          <a:spcPts val="0"/>
                        </a:spcAft>
                      </a:pPr>
                      <a:r>
                        <a:rPr lang="ru-RU" sz="120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протектор на грудь</a:t>
                      </a:r>
                    </a:p>
                  </a:txBody>
                  <a:tcPr marL="68580" marR="68580" marT="0" marB="0" anchor="ctr"/>
                </a:tc>
                <a:tc>
                  <a:txBody>
                    <a:bodyPr/>
                    <a:lstStyle/>
                    <a:p>
                      <a:pPr algn="ctr">
                        <a:lnSpc>
                          <a:spcPct val="115000"/>
                        </a:lnSpc>
                        <a:spcAft>
                          <a:spcPts val="0"/>
                        </a:spcAft>
                      </a:pPr>
                      <a:r>
                        <a:rPr lang="ru-RU" sz="1200">
                          <a:latin typeface="Times New Roman"/>
                          <a:ea typeface="MS Mincho"/>
                        </a:rPr>
                        <a:t>по желанию</a:t>
                      </a:r>
                    </a:p>
                  </a:txBody>
                  <a:tcPr marL="68580" marR="68580" marT="0" marB="0" anchor="ctr"/>
                </a:tc>
                <a:extLst>
                  <a:ext uri="{0D108BD9-81ED-4DB2-BD59-A6C34878D82A}">
                    <a16:rowId xmlns="" xmlns:a16="http://schemas.microsoft.com/office/drawing/2014/main" val="10008"/>
                  </a:ext>
                </a:extLst>
              </a:tr>
              <a:tr h="370840">
                <a:tc>
                  <a:txBody>
                    <a:bodyPr/>
                    <a:lstStyle/>
                    <a:p>
                      <a:pPr algn="ctr">
                        <a:lnSpc>
                          <a:spcPct val="115000"/>
                        </a:lnSpc>
                        <a:spcAft>
                          <a:spcPts val="0"/>
                        </a:spcAft>
                      </a:pPr>
                      <a:r>
                        <a:rPr lang="ru-RU" sz="1200" dirty="0">
                          <a:latin typeface="Times New Roman"/>
                          <a:ea typeface="MS Mincho"/>
                        </a:rPr>
                        <a:t>Мужчины</a:t>
                      </a:r>
                    </a:p>
                    <a:p>
                      <a:pPr algn="ctr">
                        <a:lnSpc>
                          <a:spcPct val="115000"/>
                        </a:lnSpc>
                        <a:spcAft>
                          <a:spcPts val="0"/>
                        </a:spcAft>
                      </a:pPr>
                      <a:r>
                        <a:rPr lang="ru-RU" sz="1200" dirty="0">
                          <a:latin typeface="Times New Roman"/>
                          <a:ea typeface="MS Mincho"/>
                        </a:rPr>
                        <a:t> 18 лет и </a:t>
                      </a:r>
                      <a:r>
                        <a:rPr lang="ru-RU" sz="1200" dirty="0" err="1">
                          <a:latin typeface="Times New Roman"/>
                          <a:ea typeface="MS Mincho"/>
                        </a:rPr>
                        <a:t>ст</a:t>
                      </a:r>
                      <a:endParaRPr lang="ru-RU" sz="1200" dirty="0">
                        <a:latin typeface="Times New Roman"/>
                        <a:ea typeface="MS Mincho"/>
                      </a:endParaRPr>
                    </a:p>
                  </a:txBody>
                  <a:tcPr marL="68580" marR="68580" marT="0" marB="0" anchor="ctr"/>
                </a:tc>
                <a:tc>
                  <a:txBody>
                    <a:bodyPr/>
                    <a:lstStyle/>
                    <a:p>
                      <a:pPr algn="ctr">
                        <a:lnSpc>
                          <a:spcPct val="115000"/>
                        </a:lnSpc>
                        <a:spcAft>
                          <a:spcPts val="0"/>
                        </a:spcAft>
                      </a:pPr>
                      <a:r>
                        <a:rPr lang="ru-RU" sz="1200">
                          <a:latin typeface="Times New Roman"/>
                          <a:ea typeface="MS Mincho"/>
                        </a:rPr>
                        <a:t>---</a:t>
                      </a:r>
                    </a:p>
                  </a:txBody>
                  <a:tcPr marL="68580" marR="68580" marT="0" marB="0" anchor="ctr"/>
                </a:tc>
                <a:tc>
                  <a:txBody>
                    <a:bodyPr/>
                    <a:lstStyle/>
                    <a:p>
                      <a:pPr algn="ctr">
                        <a:lnSpc>
                          <a:spcPct val="115000"/>
                        </a:lnSpc>
                        <a:spcAft>
                          <a:spcPts val="0"/>
                        </a:spcAft>
                      </a:pPr>
                      <a:r>
                        <a:rPr lang="ru-RU" sz="1200">
                          <a:latin typeface="Times New Roman"/>
                          <a:ea typeface="MS Mincho"/>
                        </a:rPr>
                        <a:t>---</a:t>
                      </a:r>
                    </a:p>
                  </a:txBody>
                  <a:tcPr marL="68580" marR="68580" marT="0" marB="0" anchor="ctr"/>
                </a:tc>
                <a:tc>
                  <a:txBody>
                    <a:bodyPr/>
                    <a:lstStyle/>
                    <a:p>
                      <a:pPr algn="ctr">
                        <a:lnSpc>
                          <a:spcPct val="115000"/>
                        </a:lnSpc>
                        <a:spcAft>
                          <a:spcPts val="0"/>
                        </a:spcAft>
                      </a:pPr>
                      <a:r>
                        <a:rPr lang="ru-RU" sz="1200">
                          <a:latin typeface="Times New Roman"/>
                          <a:ea typeface="MS Mincho"/>
                        </a:rPr>
                        <a:t>---</a:t>
                      </a:r>
                    </a:p>
                  </a:txBody>
                  <a:tcPr marL="68580" marR="68580" marT="0" marB="0" anchor="ctr"/>
                </a:tc>
                <a:tc>
                  <a:txBody>
                    <a:bodyPr/>
                    <a:lstStyle/>
                    <a:p>
                      <a:pPr algn="ctr">
                        <a:lnSpc>
                          <a:spcPct val="115000"/>
                        </a:lnSpc>
                        <a:spcAft>
                          <a:spcPts val="0"/>
                        </a:spcAft>
                      </a:pPr>
                      <a:r>
                        <a:rPr lang="ru-RU" sz="1200" dirty="0">
                          <a:latin typeface="Times New Roman"/>
                          <a:ea typeface="MS Mincho"/>
                        </a:rPr>
                        <a:t>---</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extLst>
                  <a:ext uri="{0D108BD9-81ED-4DB2-BD59-A6C34878D82A}">
                    <a16:rowId xmlns="" xmlns:a16="http://schemas.microsoft.com/office/drawing/2014/main" val="10009"/>
                  </a:ext>
                </a:extLst>
              </a:tr>
              <a:tr h="370840">
                <a:tc>
                  <a:txBody>
                    <a:bodyPr/>
                    <a:lstStyle/>
                    <a:p>
                      <a:pPr algn="ctr">
                        <a:lnSpc>
                          <a:spcPct val="115000"/>
                        </a:lnSpc>
                        <a:spcAft>
                          <a:spcPts val="0"/>
                        </a:spcAft>
                      </a:pPr>
                      <a:r>
                        <a:rPr lang="ru-RU" sz="1200" dirty="0">
                          <a:latin typeface="Times New Roman"/>
                          <a:ea typeface="MS Mincho"/>
                        </a:rPr>
                        <a:t>женщины </a:t>
                      </a:r>
                    </a:p>
                    <a:p>
                      <a:pPr algn="ctr">
                        <a:lnSpc>
                          <a:spcPct val="115000"/>
                        </a:lnSpc>
                        <a:spcAft>
                          <a:spcPts val="0"/>
                        </a:spcAft>
                      </a:pPr>
                      <a:r>
                        <a:rPr lang="ru-RU" sz="1200" dirty="0">
                          <a:latin typeface="Times New Roman"/>
                          <a:ea typeface="MS Mincho"/>
                        </a:rPr>
                        <a:t>18 лет и </a:t>
                      </a:r>
                      <a:r>
                        <a:rPr lang="ru-RU" sz="1200" dirty="0" err="1">
                          <a:latin typeface="Times New Roman"/>
                          <a:ea typeface="MS Mincho"/>
                        </a:rPr>
                        <a:t>ст</a:t>
                      </a:r>
                      <a:endParaRPr lang="ru-RU" sz="1200" dirty="0">
                        <a:latin typeface="Times New Roman"/>
                        <a:ea typeface="MS Mincho"/>
                      </a:endParaRPr>
                    </a:p>
                  </a:txBody>
                  <a:tcPr marL="68580" marR="68580" marT="0" marB="0" anchor="ctr"/>
                </a:tc>
                <a:tc>
                  <a:txBody>
                    <a:bodyPr/>
                    <a:lstStyle/>
                    <a:p>
                      <a:pPr algn="ctr">
                        <a:lnSpc>
                          <a:spcPct val="115000"/>
                        </a:lnSpc>
                        <a:spcAft>
                          <a:spcPts val="0"/>
                        </a:spcAft>
                      </a:pPr>
                      <a:r>
                        <a:rPr lang="ru-RU" sz="1200">
                          <a:latin typeface="Times New Roman"/>
                          <a:ea typeface="MS Mincho"/>
                        </a:rPr>
                        <a:t>---</a:t>
                      </a:r>
                    </a:p>
                  </a:txBody>
                  <a:tcPr marL="68580" marR="68580" marT="0" marB="0" anchor="ctr"/>
                </a:tc>
                <a:tc>
                  <a:txBody>
                    <a:bodyPr/>
                    <a:lstStyle/>
                    <a:p>
                      <a:pPr algn="ctr">
                        <a:lnSpc>
                          <a:spcPct val="115000"/>
                        </a:lnSpc>
                        <a:spcAft>
                          <a:spcPts val="0"/>
                        </a:spcAft>
                      </a:pPr>
                      <a:r>
                        <a:rPr lang="ru-RU" sz="1200">
                          <a:latin typeface="Times New Roman"/>
                          <a:ea typeface="MS Mincho"/>
                        </a:rPr>
                        <a:t>да</a:t>
                      </a:r>
                    </a:p>
                  </a:txBody>
                  <a:tcPr marL="68580" marR="68580" marT="0" marB="0" anchor="ctr"/>
                </a:tc>
                <a:tc>
                  <a:txBody>
                    <a:bodyPr/>
                    <a:lstStyle/>
                    <a:p>
                      <a:pPr algn="ctr">
                        <a:lnSpc>
                          <a:spcPct val="115000"/>
                        </a:lnSpc>
                        <a:spcAft>
                          <a:spcPts val="0"/>
                        </a:spcAft>
                      </a:pPr>
                      <a:r>
                        <a:rPr lang="ru-RU" sz="1200">
                          <a:latin typeface="Times New Roman"/>
                          <a:ea typeface="MS Mincho"/>
                        </a:rPr>
                        <a:t>---</a:t>
                      </a:r>
                    </a:p>
                  </a:txBody>
                  <a:tcPr marL="68580" marR="68580" marT="0" marB="0" anchor="ctr"/>
                </a:tc>
                <a:tc>
                  <a:txBody>
                    <a:bodyPr/>
                    <a:lstStyle/>
                    <a:p>
                      <a:pPr algn="ctr">
                        <a:lnSpc>
                          <a:spcPct val="115000"/>
                        </a:lnSpc>
                        <a:spcAft>
                          <a:spcPts val="0"/>
                        </a:spcAft>
                      </a:pPr>
                      <a:r>
                        <a:rPr lang="ru-RU" sz="1200" dirty="0">
                          <a:latin typeface="Times New Roman"/>
                          <a:ea typeface="MS Mincho"/>
                        </a:rPr>
                        <a:t>протектор на грудь</a:t>
                      </a:r>
                    </a:p>
                  </a:txBody>
                  <a:tcPr marL="68580" marR="68580" marT="0" marB="0" anchor="ctr"/>
                </a:tc>
                <a:tc>
                  <a:txBody>
                    <a:bodyPr/>
                    <a:lstStyle/>
                    <a:p>
                      <a:pPr algn="ctr">
                        <a:lnSpc>
                          <a:spcPct val="115000"/>
                        </a:lnSpc>
                        <a:spcAft>
                          <a:spcPts val="0"/>
                        </a:spcAft>
                      </a:pPr>
                      <a:r>
                        <a:rPr lang="ru-RU" sz="1200">
                          <a:latin typeface="Times New Roman"/>
                          <a:ea typeface="MS Mincho"/>
                        </a:rPr>
                        <a:t>по желанию</a:t>
                      </a:r>
                    </a:p>
                  </a:txBody>
                  <a:tcPr marL="68580" marR="68580" marT="0" marB="0" anchor="ctr"/>
                </a:tc>
                <a:extLst>
                  <a:ext uri="{0D108BD9-81ED-4DB2-BD59-A6C34878D82A}">
                    <a16:rowId xmlns="" xmlns:a16="http://schemas.microsoft.com/office/drawing/2014/main" val="10010"/>
                  </a:ext>
                </a:extLst>
              </a:tr>
              <a:tr h="370840">
                <a:tc>
                  <a:txBody>
                    <a:bodyPr/>
                    <a:lstStyle/>
                    <a:p>
                      <a:pPr algn="ctr">
                        <a:lnSpc>
                          <a:spcPct val="115000"/>
                        </a:lnSpc>
                        <a:spcAft>
                          <a:spcPts val="0"/>
                        </a:spcAft>
                      </a:pPr>
                      <a:r>
                        <a:rPr lang="ru-RU" sz="1200" dirty="0">
                          <a:latin typeface="Times New Roman"/>
                          <a:ea typeface="MS Mincho"/>
                        </a:rPr>
                        <a:t>ветераны </a:t>
                      </a:r>
                    </a:p>
                    <a:p>
                      <a:pPr algn="ctr">
                        <a:lnSpc>
                          <a:spcPct val="115000"/>
                        </a:lnSpc>
                        <a:spcAft>
                          <a:spcPts val="0"/>
                        </a:spcAft>
                      </a:pPr>
                      <a:r>
                        <a:rPr lang="ru-RU" sz="1200" dirty="0">
                          <a:latin typeface="Times New Roman"/>
                          <a:ea typeface="MS Mincho"/>
                        </a:rPr>
                        <a:t>35 лет и </a:t>
                      </a:r>
                      <a:r>
                        <a:rPr lang="ru-RU" sz="1200" dirty="0" err="1">
                          <a:latin typeface="Times New Roman"/>
                          <a:ea typeface="MS Mincho"/>
                        </a:rPr>
                        <a:t>ст</a:t>
                      </a:r>
                      <a:endParaRPr lang="ru-RU" sz="1200" dirty="0">
                        <a:latin typeface="Times New Roman"/>
                        <a:ea typeface="MS Mincho"/>
                      </a:endParaRPr>
                    </a:p>
                  </a:txBody>
                  <a:tcPr marL="68580" marR="68580" marT="0" marB="0" anchor="ctr"/>
                </a:tc>
                <a:tc>
                  <a:txBody>
                    <a:bodyPr/>
                    <a:lstStyle/>
                    <a:p>
                      <a:pPr algn="ctr">
                        <a:lnSpc>
                          <a:spcPct val="115000"/>
                        </a:lnSpc>
                        <a:spcAft>
                          <a:spcPts val="0"/>
                        </a:spcAft>
                      </a:pPr>
                      <a:r>
                        <a:rPr lang="ru-RU" sz="1200">
                          <a:latin typeface="Times New Roman"/>
                          <a:ea typeface="MS Mincho"/>
                        </a:rPr>
                        <a:t>да</a:t>
                      </a:r>
                    </a:p>
                  </a:txBody>
                  <a:tcPr marL="68580" marR="68580" marT="0" marB="0" anchor="ctr"/>
                </a:tc>
                <a:tc>
                  <a:txBody>
                    <a:bodyPr/>
                    <a:lstStyle/>
                    <a:p>
                      <a:pPr algn="ctr">
                        <a:lnSpc>
                          <a:spcPct val="115000"/>
                        </a:lnSpc>
                        <a:spcAft>
                          <a:spcPts val="0"/>
                        </a:spcAft>
                      </a:pPr>
                      <a:r>
                        <a:rPr lang="ru-RU" sz="1200">
                          <a:latin typeface="Times New Roman"/>
                          <a:ea typeface="MS Mincho"/>
                        </a:rPr>
                        <a:t>да</a:t>
                      </a:r>
                    </a:p>
                  </a:txBody>
                  <a:tcPr marL="68580" marR="68580" marT="0" marB="0" anchor="ctr"/>
                </a:tc>
                <a:tc>
                  <a:txBody>
                    <a:bodyPr/>
                    <a:lstStyle/>
                    <a:p>
                      <a:pPr algn="ctr">
                        <a:lnSpc>
                          <a:spcPct val="115000"/>
                        </a:lnSpc>
                        <a:spcAft>
                          <a:spcPts val="0"/>
                        </a:spcAft>
                      </a:pPr>
                      <a:r>
                        <a:rPr lang="ru-RU" sz="1200">
                          <a:latin typeface="Times New Roman"/>
                          <a:ea typeface="MS Mincho"/>
                        </a:rPr>
                        <a:t>да</a:t>
                      </a:r>
                    </a:p>
                  </a:txBody>
                  <a:tcPr marL="68580" marR="68580" marT="0" marB="0" anchor="ctr"/>
                </a:tc>
                <a:tc>
                  <a:txBody>
                    <a:bodyPr/>
                    <a:lstStyle/>
                    <a:p>
                      <a:pPr algn="ctr">
                        <a:lnSpc>
                          <a:spcPct val="115000"/>
                        </a:lnSpc>
                        <a:spcAft>
                          <a:spcPts val="0"/>
                        </a:spcAft>
                      </a:pPr>
                      <a:r>
                        <a:rPr lang="ru-RU" sz="1200" dirty="0">
                          <a:latin typeface="Times New Roman"/>
                          <a:ea typeface="MS Mincho"/>
                        </a:rPr>
                        <a:t>---</a:t>
                      </a:r>
                    </a:p>
                  </a:txBody>
                  <a:tcPr marL="68580" marR="68580" marT="0" marB="0" anchor="ctr"/>
                </a:tc>
                <a:tc>
                  <a:txBody>
                    <a:bodyPr/>
                    <a:lstStyle/>
                    <a:p>
                      <a:pPr algn="ctr">
                        <a:lnSpc>
                          <a:spcPct val="115000"/>
                        </a:lnSpc>
                        <a:spcAft>
                          <a:spcPts val="0"/>
                        </a:spcAft>
                      </a:pPr>
                      <a:r>
                        <a:rPr lang="ru-RU" sz="1200" dirty="0">
                          <a:latin typeface="Times New Roman"/>
                          <a:ea typeface="MS Mincho"/>
                        </a:rPr>
                        <a:t>да</a:t>
                      </a:r>
                    </a:p>
                  </a:txBody>
                  <a:tcPr marL="68580" marR="68580" marT="0" marB="0" anchor="ctr"/>
                </a:tc>
                <a:extLst>
                  <a:ext uri="{0D108BD9-81ED-4DB2-BD59-A6C34878D82A}">
                    <a16:rowId xmlns="" xmlns:a16="http://schemas.microsoft.com/office/drawing/2014/main" val="10011"/>
                  </a:ext>
                </a:extLst>
              </a:tr>
            </a:tbl>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467544" y="1196752"/>
            <a:ext cx="8229600" cy="4525963"/>
          </a:xfrm>
        </p:spPr>
        <p:txBody>
          <a:bodyPr/>
          <a:lstStyle/>
          <a:p>
            <a:r>
              <a:rPr lang="ru-RU" dirty="0"/>
              <a:t>Минимальное число досок:</a:t>
            </a:r>
          </a:p>
          <a:p>
            <a:pPr lvl="1"/>
            <a:r>
              <a:rPr lang="ru-RU" sz="3200" dirty="0"/>
              <a:t>для мужчин – 3 доски во всех 4 упражнениях разбивания;</a:t>
            </a:r>
          </a:p>
          <a:p>
            <a:pPr lvl="1"/>
            <a:r>
              <a:rPr lang="ru-RU" sz="3200" dirty="0"/>
              <a:t>для женщин – 1 доска для «</a:t>
            </a:r>
            <a:r>
              <a:rPr lang="ru-RU" sz="3200" dirty="0" err="1"/>
              <a:t>сэйкэн</a:t>
            </a:r>
            <a:r>
              <a:rPr lang="ru-RU" sz="3200" dirty="0"/>
              <a:t>» и 2 доски – для «</a:t>
            </a:r>
            <a:r>
              <a:rPr lang="ru-RU" sz="3200" dirty="0" err="1"/>
              <a:t>сокуто</a:t>
            </a:r>
            <a:r>
              <a:rPr lang="ru-RU" sz="3200" dirty="0"/>
              <a:t>», «</a:t>
            </a:r>
            <a:r>
              <a:rPr lang="ru-RU" sz="3200" dirty="0" err="1"/>
              <a:t>сюто</a:t>
            </a:r>
            <a:r>
              <a:rPr lang="ru-RU" sz="3200" dirty="0"/>
              <a:t>» и «</a:t>
            </a:r>
            <a:r>
              <a:rPr lang="ru-RU" sz="3200" dirty="0" err="1"/>
              <a:t>хидзи</a:t>
            </a:r>
            <a:r>
              <a:rPr lang="ru-RU" sz="3200" dirty="0"/>
              <a:t>».</a:t>
            </a:r>
          </a:p>
          <a:p>
            <a:r>
              <a:rPr lang="ru-RU" dirty="0"/>
              <a:t>Если участник не смог сломать доски со второй попытки, ему выставляется нулевая оценка.</a:t>
            </a:r>
          </a:p>
          <a:p>
            <a:endParaRPr lang="ru-RU"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692696"/>
            <a:ext cx="8229600" cy="1143000"/>
          </a:xfrm>
        </p:spPr>
        <p:txBody>
          <a:bodyPr>
            <a:noAutofit/>
          </a:bodyPr>
          <a:lstStyle/>
          <a:p>
            <a:pPr lvl="1" algn="ctr"/>
            <a:r>
              <a:rPr lang="ru-RU" sz="4000" b="1" dirty="0">
                <a:solidFill>
                  <a:srgbClr val="7030A0"/>
                </a:solidFill>
                <a:latin typeface="+mj-lt"/>
              </a:rPr>
              <a:t>Определение победителя </a:t>
            </a:r>
            <a:br>
              <a:rPr lang="ru-RU" sz="4000" b="1" dirty="0">
                <a:solidFill>
                  <a:srgbClr val="7030A0"/>
                </a:solidFill>
                <a:latin typeface="+mj-lt"/>
              </a:rPr>
            </a:br>
            <a:r>
              <a:rPr lang="ru-RU" sz="4000" b="1" dirty="0">
                <a:solidFill>
                  <a:srgbClr val="7030A0"/>
                </a:solidFill>
                <a:latin typeface="+mj-lt"/>
              </a:rPr>
              <a:t>в тесте </a:t>
            </a:r>
            <a:r>
              <a:rPr lang="ru-RU" sz="4000" b="1" dirty="0" err="1">
                <a:solidFill>
                  <a:srgbClr val="7030A0"/>
                </a:solidFill>
                <a:latin typeface="+mj-lt"/>
              </a:rPr>
              <a:t>тамэсивари</a:t>
            </a:r>
            <a:r>
              <a:rPr lang="ru-RU" sz="4000" b="1" dirty="0">
                <a:solidFill>
                  <a:srgbClr val="7030A0"/>
                </a:solidFill>
                <a:latin typeface="+mj-lt"/>
              </a:rPr>
              <a:t>.</a:t>
            </a:r>
            <a:r>
              <a:rPr lang="ru-RU" sz="4000" b="1" i="1" dirty="0">
                <a:solidFill>
                  <a:srgbClr val="7030A0"/>
                </a:solidFill>
                <a:latin typeface="+mj-lt"/>
              </a:rPr>
              <a:t/>
            </a:r>
            <a:br>
              <a:rPr lang="ru-RU" sz="4000" b="1" i="1" dirty="0">
                <a:solidFill>
                  <a:srgbClr val="7030A0"/>
                </a:solidFill>
                <a:latin typeface="+mj-lt"/>
              </a:rPr>
            </a:br>
            <a:r>
              <a:rPr lang="ru-RU" sz="4000" dirty="0">
                <a:latin typeface="+mj-lt"/>
              </a:rPr>
              <a:t> </a:t>
            </a:r>
            <a:br>
              <a:rPr lang="ru-RU" sz="4000" dirty="0">
                <a:latin typeface="+mj-lt"/>
              </a:rPr>
            </a:br>
            <a:endParaRPr lang="ru-RU" sz="4000" dirty="0">
              <a:latin typeface="+mj-lt"/>
            </a:endParaRPr>
          </a:p>
        </p:txBody>
      </p:sp>
      <p:sp>
        <p:nvSpPr>
          <p:cNvPr id="3" name="Содержимое 2"/>
          <p:cNvSpPr>
            <a:spLocks noGrp="1"/>
          </p:cNvSpPr>
          <p:nvPr>
            <p:ph idx="1"/>
          </p:nvPr>
        </p:nvSpPr>
        <p:spPr/>
        <p:txBody>
          <a:bodyPr>
            <a:normAutofit fontScale="70000" lnSpcReduction="20000"/>
          </a:bodyPr>
          <a:lstStyle/>
          <a:p>
            <a:pPr marL="0" indent="0">
              <a:buNone/>
            </a:pPr>
            <a:r>
              <a:rPr lang="ru-RU" dirty="0" smtClean="0"/>
              <a:t>	В </a:t>
            </a:r>
            <a:r>
              <a:rPr lang="ru-RU" dirty="0"/>
              <a:t>соревнованиях по </a:t>
            </a:r>
            <a:r>
              <a:rPr lang="ru-RU" dirty="0" err="1"/>
              <a:t>тамэсивари</a:t>
            </a:r>
            <a:r>
              <a:rPr lang="ru-RU" dirty="0"/>
              <a:t> победитель определяется по общей сумме баллов, набранных во всех попытках во всех </a:t>
            </a:r>
            <a:r>
              <a:rPr lang="ru-RU" dirty="0" smtClean="0"/>
              <a:t>упражнениях.</a:t>
            </a:r>
            <a:r>
              <a:rPr lang="ru-RU" dirty="0"/>
              <a:t> Попытка считается успешной («</a:t>
            </a:r>
            <a:r>
              <a:rPr lang="ru-RU" dirty="0" err="1"/>
              <a:t>сэйко</a:t>
            </a:r>
            <a:r>
              <a:rPr lang="ru-RU" dirty="0"/>
              <a:t>»), если все доски разбиты одним ударом и с использованием техники, установленной для данного </a:t>
            </a:r>
            <a:r>
              <a:rPr lang="ru-RU" dirty="0" smtClean="0"/>
              <a:t>упражнения:</a:t>
            </a:r>
            <a:endParaRPr lang="ru-RU" sz="2200" dirty="0"/>
          </a:p>
          <a:p>
            <a:pPr lvl="0"/>
            <a:r>
              <a:rPr lang="ru-RU" dirty="0"/>
              <a:t>за успешные первые попытки участнику -  один балл за одну разбитую доску; </a:t>
            </a:r>
            <a:endParaRPr lang="ru-RU" sz="1800" dirty="0"/>
          </a:p>
          <a:p>
            <a:pPr lvl="0"/>
            <a:r>
              <a:rPr lang="ru-RU" dirty="0"/>
              <a:t>за успешные вторые попытки -  общее число разбитых досок составит сумму баллов, набранных бойцом в данном упражнении, за вычетом 0,5 балла в качестве штрафа за неудачу в первой попытке (если во второй попытке разбиты 3 доски, то участник получает 2,5 балла). </a:t>
            </a:r>
            <a:endParaRPr lang="ru-RU" sz="1800" dirty="0"/>
          </a:p>
          <a:p>
            <a:pPr lvl="0"/>
            <a:r>
              <a:rPr lang="ru-RU" dirty="0"/>
              <a:t>за неудачные попытки -  ноль очков.</a:t>
            </a:r>
            <a:endParaRPr lang="ru-RU" sz="1800" dirty="0"/>
          </a:p>
          <a:p>
            <a:endParaRPr lang="ru-RU"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4000"/>
            <a:lum/>
          </a:blip>
          <a:srcRect/>
          <a:stretch>
            <a:fillRect l="-4000" r="-4000"/>
          </a:stretch>
        </a:blip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403648" y="5805264"/>
            <a:ext cx="6400800" cy="648072"/>
          </a:xfrm>
        </p:spPr>
        <p:txBody>
          <a:bodyPr/>
          <a:lstStyle/>
          <a:p>
            <a:r>
              <a:rPr lang="ru-RU" i="1" dirty="0" smtClean="0">
                <a:solidFill>
                  <a:srgbClr val="FF0000"/>
                </a:solidFill>
              </a:rPr>
              <a:t>Успешного прохождения теста!</a:t>
            </a:r>
            <a:endParaRPr lang="ru-RU" i="1" dirty="0">
              <a:solidFill>
                <a:srgbClr val="FF0000"/>
              </a:solidFill>
            </a:endParaRPr>
          </a:p>
        </p:txBody>
      </p:sp>
    </p:spTree>
    <p:extLst>
      <p:ext uri="{BB962C8B-B14F-4D97-AF65-F5344CB8AC3E}">
        <p14:creationId xmlns:p14="http://schemas.microsoft.com/office/powerpoint/2010/main" val="32130475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57200"/>
            <a:ext cx="8229600" cy="1143000"/>
          </a:xfrm>
        </p:spPr>
        <p:txBody>
          <a:bodyPr>
            <a:normAutofit fontScale="90000"/>
          </a:bodyPr>
          <a:lstStyle/>
          <a:p>
            <a:r>
              <a:rPr lang="ru-RU" b="1" dirty="0">
                <a:solidFill>
                  <a:srgbClr val="7030A0"/>
                </a:solidFill>
              </a:rPr>
              <a:t>Члены Судейских бригад обязаны:</a:t>
            </a:r>
            <a:r>
              <a:rPr lang="ru-RU" b="1" dirty="0"/>
              <a:t/>
            </a:r>
            <a:br>
              <a:rPr lang="ru-RU" b="1" dirty="0"/>
            </a:br>
            <a:endParaRPr lang="ru-RU" b="1" dirty="0"/>
          </a:p>
        </p:txBody>
      </p:sp>
      <p:sp>
        <p:nvSpPr>
          <p:cNvPr id="3" name="Содержимое 2"/>
          <p:cNvSpPr>
            <a:spLocks noGrp="1"/>
          </p:cNvSpPr>
          <p:nvPr>
            <p:ph idx="1"/>
          </p:nvPr>
        </p:nvSpPr>
        <p:spPr/>
        <p:txBody>
          <a:bodyPr>
            <a:normAutofit fontScale="85000" lnSpcReduction="10000"/>
          </a:bodyPr>
          <a:lstStyle/>
          <a:p>
            <a:pPr lvl="0"/>
            <a:r>
              <a:rPr lang="ru-RU" dirty="0"/>
              <a:t>быть честными и беспристрастными по отношению к участникам;</a:t>
            </a:r>
          </a:p>
          <a:p>
            <a:pPr lvl="0"/>
            <a:r>
              <a:rPr lang="ru-RU" dirty="0"/>
              <a:t>быть готовыми объяснить причины принятых ими решений Главному судье, его Заместителю или Старшему судье, ссылаясь при этом на настоящие Правила и Положение/Регламент;</a:t>
            </a:r>
          </a:p>
          <a:p>
            <a:pPr lvl="0"/>
            <a:r>
              <a:rPr lang="ru-RU" dirty="0"/>
              <a:t>во время, когда они не заняты непосредственно в судействе поединков, находиться в специально отведенном для них месте с тем, чтобы при необходимости они могли без промедления начать выполнять свои должностные обязанности.</a:t>
            </a:r>
          </a:p>
          <a:p>
            <a:endParaRPr lang="ru-RU"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80104"/>
            <a:ext cx="8229600" cy="1143000"/>
          </a:xfrm>
        </p:spPr>
        <p:txBody>
          <a:bodyPr>
            <a:normAutofit fontScale="90000"/>
          </a:bodyPr>
          <a:lstStyle/>
          <a:p>
            <a:r>
              <a:rPr lang="ru-RU" b="1" dirty="0">
                <a:solidFill>
                  <a:srgbClr val="7030A0"/>
                </a:solidFill>
              </a:rPr>
              <a:t>Рефери исполняет следующие обязанности:</a:t>
            </a:r>
            <a:br>
              <a:rPr lang="ru-RU" b="1" dirty="0">
                <a:solidFill>
                  <a:srgbClr val="7030A0"/>
                </a:solidFill>
              </a:rPr>
            </a:br>
            <a:endParaRPr lang="ru-RU" b="1" dirty="0">
              <a:solidFill>
                <a:srgbClr val="7030A0"/>
              </a:solidFill>
            </a:endParaRPr>
          </a:p>
        </p:txBody>
      </p:sp>
      <p:sp>
        <p:nvSpPr>
          <p:cNvPr id="3" name="Объект 2"/>
          <p:cNvSpPr>
            <a:spLocks noGrp="1"/>
          </p:cNvSpPr>
          <p:nvPr>
            <p:ph idx="1"/>
          </p:nvPr>
        </p:nvSpPr>
        <p:spPr/>
        <p:txBody>
          <a:bodyPr>
            <a:normAutofit fontScale="92500" lnSpcReduction="10000"/>
          </a:bodyPr>
          <a:lstStyle/>
          <a:p>
            <a:pPr lvl="0"/>
            <a:r>
              <a:rPr lang="ru-RU" dirty="0" smtClean="0"/>
              <a:t>руководит </a:t>
            </a:r>
            <a:r>
              <a:rPr lang="ru-RU" dirty="0"/>
              <a:t>выходом судейской бригады и участников на татами и их уходом с татами;</a:t>
            </a:r>
          </a:p>
          <a:p>
            <a:pPr lvl="0"/>
            <a:r>
              <a:rPr lang="ru-RU" dirty="0" smtClean="0"/>
              <a:t>следит</a:t>
            </a:r>
            <a:r>
              <a:rPr lang="ru-RU" dirty="0"/>
              <a:t>, чтобы поединок проходил в точном соответствии с настоящими Правилами и Положением/Регламентом;</a:t>
            </a:r>
          </a:p>
          <a:p>
            <a:pPr lvl="0"/>
            <a:r>
              <a:rPr lang="ru-RU" dirty="0"/>
              <a:t>непосредственно контролирует ход поединка или выступления;</a:t>
            </a:r>
          </a:p>
          <a:p>
            <a:pPr lvl="0"/>
            <a:r>
              <a:rPr lang="ru-RU" dirty="0"/>
              <a:t>наряду с Боковыми судьями оценивает технические действия и нарушения участников;</a:t>
            </a:r>
          </a:p>
          <a:p>
            <a:endParaRPr lang="ru-RU" dirty="0"/>
          </a:p>
        </p:txBody>
      </p:sp>
    </p:spTree>
    <p:extLst>
      <p:ext uri="{BB962C8B-B14F-4D97-AF65-F5344CB8AC3E}">
        <p14:creationId xmlns:p14="http://schemas.microsoft.com/office/powerpoint/2010/main" val="2588676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1143000"/>
          </a:xfrm>
        </p:spPr>
        <p:txBody>
          <a:bodyPr>
            <a:normAutofit fontScale="90000"/>
          </a:bodyPr>
          <a:lstStyle/>
          <a:p>
            <a:r>
              <a:rPr lang="ru-RU" b="1" dirty="0">
                <a:solidFill>
                  <a:srgbClr val="7030A0"/>
                </a:solidFill>
              </a:rPr>
              <a:t>Боковые судьи обязаны:</a:t>
            </a:r>
            <a:r>
              <a:rPr lang="ru-RU" dirty="0">
                <a:solidFill>
                  <a:srgbClr val="7030A0"/>
                </a:solidFill>
              </a:rPr>
              <a:t/>
            </a:r>
            <a:br>
              <a:rPr lang="ru-RU" dirty="0">
                <a:solidFill>
                  <a:srgbClr val="7030A0"/>
                </a:solidFill>
              </a:rPr>
            </a:br>
            <a:endParaRPr lang="ru-RU" dirty="0">
              <a:solidFill>
                <a:srgbClr val="7030A0"/>
              </a:solidFill>
            </a:endParaRPr>
          </a:p>
        </p:txBody>
      </p:sp>
      <p:sp>
        <p:nvSpPr>
          <p:cNvPr id="3" name="Объект 2"/>
          <p:cNvSpPr>
            <a:spLocks noGrp="1"/>
          </p:cNvSpPr>
          <p:nvPr>
            <p:ph idx="1"/>
          </p:nvPr>
        </p:nvSpPr>
        <p:spPr/>
        <p:txBody>
          <a:bodyPr>
            <a:normAutofit fontScale="77500" lnSpcReduction="20000"/>
          </a:bodyPr>
          <a:lstStyle/>
          <a:p>
            <a:r>
              <a:rPr lang="ru-RU" dirty="0" smtClean="0"/>
              <a:t>внимательно </a:t>
            </a:r>
            <a:r>
              <a:rPr lang="ru-RU" dirty="0"/>
              <a:t>следить за действиями участников и своевременно оценивать технические действия участников и нарушения правил в соответствии с требованиями настоящих Правил и Положения/Регламента;</a:t>
            </a:r>
          </a:p>
          <a:p>
            <a:r>
              <a:rPr lang="ru-RU" dirty="0" smtClean="0"/>
              <a:t>после </a:t>
            </a:r>
            <a:r>
              <a:rPr lang="ru-RU" dirty="0"/>
              <a:t>сигнала Рефери незамедлительно показать свою оценку происходящего на соревновательной площадке;</a:t>
            </a:r>
          </a:p>
          <a:p>
            <a:r>
              <a:rPr lang="ru-RU" dirty="0" smtClean="0"/>
              <a:t>при </a:t>
            </a:r>
            <a:r>
              <a:rPr lang="ru-RU" dirty="0"/>
              <a:t>непосредственном судействе на татами сидеть с прямой спиной, не опираясь на спинку стула;</a:t>
            </a:r>
          </a:p>
          <a:p>
            <a:r>
              <a:rPr lang="ru-RU" dirty="0" smtClean="0"/>
              <a:t>находиться </a:t>
            </a:r>
            <a:r>
              <a:rPr lang="ru-RU" dirty="0"/>
              <a:t>в специально отведенном месте в то время, когда он не задействован в судействе на татами.</a:t>
            </a:r>
          </a:p>
          <a:p>
            <a:endParaRPr lang="ru-RU" dirty="0"/>
          </a:p>
        </p:txBody>
      </p:sp>
    </p:spTree>
    <p:extLst>
      <p:ext uri="{BB962C8B-B14F-4D97-AF65-F5344CB8AC3E}">
        <p14:creationId xmlns:p14="http://schemas.microsoft.com/office/powerpoint/2010/main" val="32891471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68672"/>
            <a:ext cx="8229600" cy="1143000"/>
          </a:xfrm>
        </p:spPr>
        <p:txBody>
          <a:bodyPr>
            <a:normAutofit fontScale="90000"/>
          </a:bodyPr>
          <a:lstStyle/>
          <a:p>
            <a:r>
              <a:rPr lang="ru-RU" b="1" dirty="0">
                <a:solidFill>
                  <a:srgbClr val="7030A0"/>
                </a:solidFill>
              </a:rPr>
              <a:t>Судьи при участниках обязаны:</a:t>
            </a:r>
            <a:br>
              <a:rPr lang="ru-RU" b="1" dirty="0">
                <a:solidFill>
                  <a:srgbClr val="7030A0"/>
                </a:solidFill>
              </a:rPr>
            </a:br>
            <a:endParaRPr lang="ru-RU" b="1" dirty="0">
              <a:solidFill>
                <a:srgbClr val="7030A0"/>
              </a:solidFill>
            </a:endParaRPr>
          </a:p>
        </p:txBody>
      </p:sp>
      <p:sp>
        <p:nvSpPr>
          <p:cNvPr id="3" name="Объект 2"/>
          <p:cNvSpPr>
            <a:spLocks noGrp="1"/>
          </p:cNvSpPr>
          <p:nvPr>
            <p:ph idx="1"/>
          </p:nvPr>
        </p:nvSpPr>
        <p:spPr>
          <a:xfrm>
            <a:off x="457200" y="1340768"/>
            <a:ext cx="8229600" cy="5145435"/>
          </a:xfrm>
        </p:spPr>
        <p:txBody>
          <a:bodyPr>
            <a:normAutofit fontScale="40000" lnSpcReduction="20000"/>
          </a:bodyPr>
          <a:lstStyle/>
          <a:p>
            <a:pPr lvl="0"/>
            <a:r>
              <a:rPr lang="ru-RU" sz="4500" dirty="0" smtClean="0"/>
              <a:t>предупреждать </a:t>
            </a:r>
            <a:r>
              <a:rPr lang="ru-RU" sz="4500" dirty="0"/>
              <a:t>участников о порядке их выхода на соревновательную площадку и удостоверяться в личности участников, которые приглашаются соревновательную площадку или должны приготовиться к выходу;</a:t>
            </a:r>
          </a:p>
          <a:p>
            <a:pPr lvl="0"/>
            <a:r>
              <a:rPr lang="ru-RU" sz="4500" dirty="0"/>
              <a:t>перед выходом на соревновательную площадку проверить наличие и соответствие экипировки участника установленным требованиям настоящих Правил </a:t>
            </a:r>
            <a:r>
              <a:rPr lang="ru-RU" sz="4500" dirty="0" smtClean="0"/>
              <a:t>и Положения/Регламента</a:t>
            </a:r>
            <a:r>
              <a:rPr lang="ru-RU" sz="4500" dirty="0"/>
              <a:t>, отсутствие запрещенных защитных средств, наличие разрешения врача на использование тейпов, обеспечить участника соответствующей цветной лентой (поясом), а также внешний вид тренера-секунданта и в случае несоответствия Правилам не допустить к выходу на соревновательную площадку;</a:t>
            </a:r>
          </a:p>
          <a:p>
            <a:pPr lvl="0"/>
            <a:r>
              <a:rPr lang="ru-RU" sz="4500" dirty="0"/>
              <a:t>во время поединка или выступления следить за тем, чтобы в отведенном месте возле края площадки находились только Тренеры-секунданты в установленном количестве;</a:t>
            </a:r>
          </a:p>
          <a:p>
            <a:pPr lvl="0"/>
            <a:r>
              <a:rPr lang="ru-RU" sz="4500" dirty="0"/>
              <a:t>во время поединка или выступления следить за тем, чтобы Тренер-секундант и/или представители группы поддержки не </a:t>
            </a:r>
            <a:r>
              <a:rPr lang="ru-RU" sz="4500" dirty="0" smtClean="0"/>
              <a:t>нарушали </a:t>
            </a:r>
            <a:r>
              <a:rPr lang="ru-RU" sz="4500" dirty="0"/>
              <a:t>требования настоящих Правил по нахождению около соревновательной площадки;</a:t>
            </a:r>
          </a:p>
          <a:p>
            <a:pPr lvl="0"/>
            <a:r>
              <a:rPr lang="ru-RU" sz="4500" dirty="0"/>
              <a:t>сообщать Главному секретарю о поступивших отказах участников;</a:t>
            </a:r>
          </a:p>
          <a:p>
            <a:pPr lvl="0"/>
            <a:r>
              <a:rPr lang="ru-RU" sz="4500" dirty="0"/>
              <a:t>подменять Боковых судей на поединки или выступления, в которых соревнуются участники, принадлежащие к тому же субъекту РФ, что и Боковые судьи.</a:t>
            </a:r>
          </a:p>
          <a:p>
            <a:pPr marL="0" indent="0">
              <a:buNone/>
            </a:pPr>
            <a:endParaRPr lang="ru-RU" dirty="0"/>
          </a:p>
          <a:p>
            <a:endParaRPr lang="ru-RU" dirty="0"/>
          </a:p>
        </p:txBody>
      </p:sp>
    </p:spTree>
    <p:extLst>
      <p:ext uri="{BB962C8B-B14F-4D97-AF65-F5344CB8AC3E}">
        <p14:creationId xmlns:p14="http://schemas.microsoft.com/office/powerpoint/2010/main" val="19497064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a:solidFill>
                  <a:srgbClr val="7030A0"/>
                </a:solidFill>
              </a:rPr>
              <a:t>Судья-секундометрист контролирует:</a:t>
            </a:r>
          </a:p>
        </p:txBody>
      </p:sp>
      <p:sp>
        <p:nvSpPr>
          <p:cNvPr id="3" name="Объект 2"/>
          <p:cNvSpPr>
            <a:spLocks noGrp="1"/>
          </p:cNvSpPr>
          <p:nvPr>
            <p:ph idx="1"/>
          </p:nvPr>
        </p:nvSpPr>
        <p:spPr/>
        <p:txBody>
          <a:bodyPr>
            <a:normAutofit fontScale="55000" lnSpcReduction="20000"/>
          </a:bodyPr>
          <a:lstStyle/>
          <a:p>
            <a:pPr lvl="0"/>
            <a:r>
              <a:rPr lang="ru-RU" dirty="0"/>
              <a:t>время, прошедшее с момента приглашения участника на соревновательную площадку, до его выхода на татами;</a:t>
            </a:r>
          </a:p>
          <a:p>
            <a:pPr lvl="0"/>
            <a:r>
              <a:rPr lang="ru-RU" dirty="0"/>
              <a:t>начало и окончание каждого раунда поединка или выступления;</a:t>
            </a:r>
          </a:p>
          <a:p>
            <a:pPr lvl="0"/>
            <a:r>
              <a:rPr lang="ru-RU" dirty="0"/>
              <a:t>время окончания досрочно законченного поединка или выступления;</a:t>
            </a:r>
          </a:p>
          <a:p>
            <a:pPr lvl="0"/>
            <a:r>
              <a:rPr lang="ru-RU" dirty="0"/>
              <a:t>время приостановки поединка или выступления, продолжение которого переносится;</a:t>
            </a:r>
          </a:p>
          <a:p>
            <a:pPr lvl="0"/>
            <a:r>
              <a:rPr lang="ru-RU" dirty="0"/>
              <a:t>продолжительность оказания медицинской помощи травмированному участнику;</a:t>
            </a:r>
          </a:p>
          <a:p>
            <a:pPr lvl="0"/>
            <a:r>
              <a:rPr lang="ru-RU" dirty="0"/>
              <a:t>прочие временные отрезки и паузы по указанию Рефери и Старшего судьи;</a:t>
            </a:r>
          </a:p>
          <a:p>
            <a:pPr lvl="0"/>
            <a:r>
              <a:rPr lang="ru-RU" dirty="0"/>
              <a:t>фиксирует время проведения оцененного судейской бригадой технического действия/нарушения правил и сообщает эту информацию Судье-секретарю.</a:t>
            </a:r>
          </a:p>
          <a:p>
            <a:r>
              <a:rPr lang="ru-RU" dirty="0"/>
              <a:t>Судья-секундометрист запускает и останавливает секундомер только по командам и соответствующим жестам Рефери. Он также должен останавливать секундомер по команде Главного судьи, Заместителя Главного судьи или Старшего судьи.</a:t>
            </a:r>
          </a:p>
          <a:p>
            <a:r>
              <a:rPr lang="ru-RU" dirty="0"/>
              <a:t>По окончании времени каждого раунда Судья-секундометрист подает звуковой сигнал и вбрасывает на соревновательную площадку красную подушечку. </a:t>
            </a:r>
          </a:p>
          <a:p>
            <a:endParaRPr lang="ru-RU" dirty="0"/>
          </a:p>
        </p:txBody>
      </p:sp>
    </p:spTree>
    <p:extLst>
      <p:ext uri="{BB962C8B-B14F-4D97-AF65-F5344CB8AC3E}">
        <p14:creationId xmlns:p14="http://schemas.microsoft.com/office/powerpoint/2010/main" val="335556779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TotalTime>
  <Words>3404</Words>
  <Application>Microsoft Office PowerPoint</Application>
  <PresentationFormat>Экран (4:3)</PresentationFormat>
  <Paragraphs>528</Paragraphs>
  <Slides>42</Slides>
  <Notes>0</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42</vt:i4>
      </vt:variant>
    </vt:vector>
  </HeadingPairs>
  <TitlesOfParts>
    <vt:vector size="48" baseType="lpstr">
      <vt:lpstr>Arial</vt:lpstr>
      <vt:lpstr>Bahnschrift Light Condensed</vt:lpstr>
      <vt:lpstr>Calibri</vt:lpstr>
      <vt:lpstr>MS Mincho</vt:lpstr>
      <vt:lpstr>Times New Roman</vt:lpstr>
      <vt:lpstr>Тема Office</vt:lpstr>
      <vt:lpstr>Основы судейства по правилам Киокушин</vt:lpstr>
      <vt:lpstr>ДЕВИЗ СУДЕЙ КИОКУШИН:</vt:lpstr>
      <vt:lpstr>Возрастные группы</vt:lpstr>
      <vt:lpstr>Защитные средства  по возрастным группам</vt:lpstr>
      <vt:lpstr>Члены Судейских бригад обязаны: </vt:lpstr>
      <vt:lpstr>Рефери исполняет следующие обязанности: </vt:lpstr>
      <vt:lpstr>Боковые судьи обязаны: </vt:lpstr>
      <vt:lpstr>Судьи при участниках обязаны: </vt:lpstr>
      <vt:lpstr>Судья-секундометрист контролирует:</vt:lpstr>
      <vt:lpstr>Членам Судейских бригад запрещается: </vt:lpstr>
      <vt:lpstr>Тренеры-секунданты обязаны: </vt:lpstr>
      <vt:lpstr>Тренеру-секунданту  запрещается: </vt:lpstr>
      <vt:lpstr>Соревнования по кумитэ Временной регламент поединка </vt:lpstr>
      <vt:lpstr>Разрешенные технические действия </vt:lpstr>
      <vt:lpstr>Запрещенные технические действия (хансоку)   </vt:lpstr>
      <vt:lpstr>Презентация PowerPoint</vt:lpstr>
      <vt:lpstr>Презентация PowerPoint</vt:lpstr>
      <vt:lpstr>Презентация PowerPoint</vt:lpstr>
      <vt:lpstr>Дополнительно в возрастной группе 10-11 лет запрещенными техническими действиями являются: </vt:lpstr>
      <vt:lpstr>Оценка запрещенных действий </vt:lpstr>
      <vt:lpstr>Дисквалификация («сиккаку») </vt:lpstr>
      <vt:lpstr>Критерии определения победителя</vt:lpstr>
      <vt:lpstr>Определение победителя по решению судей   </vt:lpstr>
      <vt:lpstr>СУДЬЕ ВАЖНО ПОМНИТЬ !!!</vt:lpstr>
      <vt:lpstr>Соревнования по ката </vt:lpstr>
      <vt:lpstr>Презентация PowerPoint</vt:lpstr>
      <vt:lpstr>Презентация PowerPoint</vt:lpstr>
      <vt:lpstr>Перечень обязательных Ката</vt:lpstr>
      <vt:lpstr>Презентация PowerPoint</vt:lpstr>
      <vt:lpstr>Пример проведения  поединка по ката</vt:lpstr>
      <vt:lpstr>Критерии определения победителя</vt:lpstr>
      <vt:lpstr>Параметры, по которым производится оценка выступления</vt:lpstr>
      <vt:lpstr>Параметры, по которым производится оценка выступления</vt:lpstr>
      <vt:lpstr>Параметры, по которым производится оценка выступления</vt:lpstr>
      <vt:lpstr>Дисквалификация </vt:lpstr>
      <vt:lpstr>Соревнования по тамэсивари </vt:lpstr>
      <vt:lpstr>Разрешенные технические  действия </vt:lpstr>
      <vt:lpstr>Запрещенные технические  действия </vt:lpstr>
      <vt:lpstr>Техники для теста по  разбиванию досок</vt:lpstr>
      <vt:lpstr>Презентация PowerPoint</vt:lpstr>
      <vt:lpstr>Определение победителя  в тесте тамэсивари.   </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Судейский семинар</dc:title>
  <dc:creator>User</dc:creator>
  <cp:lastModifiedBy>Учетная запись Майкрософт</cp:lastModifiedBy>
  <cp:revision>69</cp:revision>
  <dcterms:created xsi:type="dcterms:W3CDTF">2021-09-30T12:05:21Z</dcterms:created>
  <dcterms:modified xsi:type="dcterms:W3CDTF">2023-01-27T08:43:50Z</dcterms:modified>
</cp:coreProperties>
</file>